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8" r:id="rId3"/>
    <p:sldId id="267" r:id="rId4"/>
    <p:sldId id="269" r:id="rId5"/>
    <p:sldId id="270" r:id="rId6"/>
    <p:sldId id="271" r:id="rId7"/>
    <p:sldId id="272" r:id="rId8"/>
    <p:sldId id="274" r:id="rId9"/>
    <p:sldId id="275" r:id="rId10"/>
    <p:sldId id="276" r:id="rId11"/>
    <p:sldId id="273" r:id="rId12"/>
    <p:sldId id="257" r:id="rId13"/>
    <p:sldId id="258" r:id="rId14"/>
    <p:sldId id="264" r:id="rId15"/>
    <p:sldId id="259" r:id="rId16"/>
    <p:sldId id="260" r:id="rId17"/>
    <p:sldId id="261" r:id="rId18"/>
    <p:sldId id="262"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5" d="100"/>
          <a:sy n="65" d="100"/>
        </p:scale>
        <p:origin x="-660" y="-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691B7B-B930-41E0-89CD-CEBE78F9AF32}" type="doc">
      <dgm:prSet loTypeId="urn:microsoft.com/office/officeart/2005/8/layout/pyramid1" loCatId="pyramid" qsTypeId="urn:microsoft.com/office/officeart/2005/8/quickstyle/simple1" qsCatId="simple" csTypeId="urn:microsoft.com/office/officeart/2005/8/colors/accent1_2" csCatId="accent1" phldr="1"/>
      <dgm:spPr/>
    </dgm:pt>
    <dgm:pt modelId="{580AB06C-EBFC-4ED0-AC6F-0FD045119971}">
      <dgm:prSet phldrT="[Text]"/>
      <dgm:spPr>
        <a:solidFill>
          <a:schemeClr val="accent2">
            <a:lumMod val="75000"/>
          </a:schemeClr>
        </a:solidFill>
      </dgm:spPr>
      <dgm:t>
        <a:bodyPr/>
        <a:lstStyle/>
        <a:p>
          <a:endParaRPr lang="en-US" dirty="0"/>
        </a:p>
        <a:p>
          <a:r>
            <a:rPr lang="en-US" dirty="0">
              <a:solidFill>
                <a:schemeClr val="bg1"/>
              </a:solidFill>
            </a:rPr>
            <a:t>Meta analysis</a:t>
          </a:r>
        </a:p>
      </dgm:t>
    </dgm:pt>
    <dgm:pt modelId="{5A90582D-A66E-443D-826F-ADA153FAA03C}" type="parTrans" cxnId="{F774602D-38A0-404B-AA1F-39EE09731DD6}">
      <dgm:prSet/>
      <dgm:spPr/>
      <dgm:t>
        <a:bodyPr/>
        <a:lstStyle/>
        <a:p>
          <a:endParaRPr lang="en-US"/>
        </a:p>
      </dgm:t>
    </dgm:pt>
    <dgm:pt modelId="{7619148F-3EEC-4CBE-9801-9C2D86F54E17}" type="sibTrans" cxnId="{F774602D-38A0-404B-AA1F-39EE09731DD6}">
      <dgm:prSet/>
      <dgm:spPr/>
      <dgm:t>
        <a:bodyPr/>
        <a:lstStyle/>
        <a:p>
          <a:endParaRPr lang="en-US"/>
        </a:p>
      </dgm:t>
    </dgm:pt>
    <dgm:pt modelId="{A7ADFD32-D2BA-43C3-A253-517A3D04C364}">
      <dgm:prSet phldrT="[Text]"/>
      <dgm:spPr>
        <a:solidFill>
          <a:schemeClr val="accent2">
            <a:lumMod val="75000"/>
          </a:schemeClr>
        </a:solidFill>
      </dgm:spPr>
      <dgm:t>
        <a:bodyPr/>
        <a:lstStyle/>
        <a:p>
          <a:r>
            <a:rPr lang="en-US" dirty="0">
              <a:solidFill>
                <a:schemeClr val="bg1"/>
              </a:solidFill>
            </a:rPr>
            <a:t>SYSTEMATIC REVIEW</a:t>
          </a:r>
        </a:p>
        <a:p>
          <a:r>
            <a:rPr lang="en-US" dirty="0">
              <a:solidFill>
                <a:schemeClr val="bg1"/>
              </a:solidFill>
            </a:rPr>
            <a:t>RANDOMIZED CONTROL TRIALs(RCT)</a:t>
          </a:r>
        </a:p>
        <a:p>
          <a:r>
            <a:rPr lang="en-US" dirty="0">
              <a:solidFill>
                <a:schemeClr val="bg1"/>
              </a:solidFill>
            </a:rPr>
            <a:t>COMPARTIVE STUDY</a:t>
          </a:r>
        </a:p>
      </dgm:t>
    </dgm:pt>
    <dgm:pt modelId="{751B5712-471C-49AD-85D4-567A4442459F}" type="parTrans" cxnId="{A6C5AD41-EDA3-4F0A-8961-688F7A7823F4}">
      <dgm:prSet/>
      <dgm:spPr/>
      <dgm:t>
        <a:bodyPr/>
        <a:lstStyle/>
        <a:p>
          <a:endParaRPr lang="en-US"/>
        </a:p>
      </dgm:t>
    </dgm:pt>
    <dgm:pt modelId="{EAD78B63-0436-4D5E-8E30-79C7E766399A}" type="sibTrans" cxnId="{A6C5AD41-EDA3-4F0A-8961-688F7A7823F4}">
      <dgm:prSet/>
      <dgm:spPr/>
      <dgm:t>
        <a:bodyPr/>
        <a:lstStyle/>
        <a:p>
          <a:endParaRPr lang="en-US"/>
        </a:p>
      </dgm:t>
    </dgm:pt>
    <dgm:pt modelId="{79393AE4-86E9-4D2E-B96B-49F3BC705016}">
      <dgm:prSet phldrT="[Text]"/>
      <dgm:spPr>
        <a:solidFill>
          <a:schemeClr val="accent2">
            <a:lumMod val="75000"/>
          </a:schemeClr>
        </a:solidFill>
      </dgm:spPr>
      <dgm:t>
        <a:bodyPr/>
        <a:lstStyle/>
        <a:p>
          <a:r>
            <a:rPr lang="en-US" dirty="0">
              <a:solidFill>
                <a:schemeClr val="bg1"/>
              </a:solidFill>
            </a:rPr>
            <a:t>SERIES OF CASE STUDIES</a:t>
          </a:r>
        </a:p>
        <a:p>
          <a:r>
            <a:rPr lang="en-US" dirty="0">
              <a:solidFill>
                <a:schemeClr val="bg1"/>
              </a:solidFill>
            </a:rPr>
            <a:t>CASE STUDY</a:t>
          </a:r>
        </a:p>
      </dgm:t>
    </dgm:pt>
    <dgm:pt modelId="{452BF6F9-5B5E-4F5B-BDB6-AAF417557E21}" type="parTrans" cxnId="{FCF22D12-0586-474C-BB8A-F464F24D01A7}">
      <dgm:prSet/>
      <dgm:spPr/>
      <dgm:t>
        <a:bodyPr/>
        <a:lstStyle/>
        <a:p>
          <a:endParaRPr lang="en-US"/>
        </a:p>
      </dgm:t>
    </dgm:pt>
    <dgm:pt modelId="{DC01C058-2F99-49E9-B4C1-D6F341380700}" type="sibTrans" cxnId="{FCF22D12-0586-474C-BB8A-F464F24D01A7}">
      <dgm:prSet/>
      <dgm:spPr/>
      <dgm:t>
        <a:bodyPr/>
        <a:lstStyle/>
        <a:p>
          <a:endParaRPr lang="en-US"/>
        </a:p>
      </dgm:t>
    </dgm:pt>
    <dgm:pt modelId="{637889C5-8566-4B54-AD09-F5164CEFF7C0}" type="pres">
      <dgm:prSet presAssocID="{56691B7B-B930-41E0-89CD-CEBE78F9AF32}" presName="Name0" presStyleCnt="0">
        <dgm:presLayoutVars>
          <dgm:dir/>
          <dgm:animLvl val="lvl"/>
          <dgm:resizeHandles val="exact"/>
        </dgm:presLayoutVars>
      </dgm:prSet>
      <dgm:spPr/>
    </dgm:pt>
    <dgm:pt modelId="{78C60F55-61F3-493C-BF5C-67AFA6C84ECB}" type="pres">
      <dgm:prSet presAssocID="{580AB06C-EBFC-4ED0-AC6F-0FD045119971}" presName="Name8" presStyleCnt="0"/>
      <dgm:spPr/>
    </dgm:pt>
    <dgm:pt modelId="{F1AEFB1B-BB59-4A1C-B63A-43E3F671DC5E}" type="pres">
      <dgm:prSet presAssocID="{580AB06C-EBFC-4ED0-AC6F-0FD045119971}" presName="level" presStyleLbl="node1" presStyleIdx="0" presStyleCnt="3">
        <dgm:presLayoutVars>
          <dgm:chMax val="1"/>
          <dgm:bulletEnabled val="1"/>
        </dgm:presLayoutVars>
      </dgm:prSet>
      <dgm:spPr/>
      <dgm:t>
        <a:bodyPr/>
        <a:lstStyle/>
        <a:p>
          <a:endParaRPr lang="en-GB"/>
        </a:p>
      </dgm:t>
    </dgm:pt>
    <dgm:pt modelId="{7850C4B7-6359-425A-9396-8E9ECEA89CC7}" type="pres">
      <dgm:prSet presAssocID="{580AB06C-EBFC-4ED0-AC6F-0FD045119971}" presName="levelTx" presStyleLbl="revTx" presStyleIdx="0" presStyleCnt="0">
        <dgm:presLayoutVars>
          <dgm:chMax val="1"/>
          <dgm:bulletEnabled val="1"/>
        </dgm:presLayoutVars>
      </dgm:prSet>
      <dgm:spPr/>
      <dgm:t>
        <a:bodyPr/>
        <a:lstStyle/>
        <a:p>
          <a:endParaRPr lang="en-GB"/>
        </a:p>
      </dgm:t>
    </dgm:pt>
    <dgm:pt modelId="{E7102E01-7C3C-403E-96C8-C6363531B6F0}" type="pres">
      <dgm:prSet presAssocID="{A7ADFD32-D2BA-43C3-A253-517A3D04C364}" presName="Name8" presStyleCnt="0"/>
      <dgm:spPr/>
    </dgm:pt>
    <dgm:pt modelId="{1AAE2915-155D-4E85-83C6-27FC9E484DD5}" type="pres">
      <dgm:prSet presAssocID="{A7ADFD32-D2BA-43C3-A253-517A3D04C364}" presName="level" presStyleLbl="node1" presStyleIdx="1" presStyleCnt="3" custScaleX="101237" custScaleY="118146">
        <dgm:presLayoutVars>
          <dgm:chMax val="1"/>
          <dgm:bulletEnabled val="1"/>
        </dgm:presLayoutVars>
      </dgm:prSet>
      <dgm:spPr/>
      <dgm:t>
        <a:bodyPr/>
        <a:lstStyle/>
        <a:p>
          <a:endParaRPr lang="en-GB"/>
        </a:p>
      </dgm:t>
    </dgm:pt>
    <dgm:pt modelId="{93B3BD1B-175C-4ACD-84AD-E1CF867A457D}" type="pres">
      <dgm:prSet presAssocID="{A7ADFD32-D2BA-43C3-A253-517A3D04C364}" presName="levelTx" presStyleLbl="revTx" presStyleIdx="0" presStyleCnt="0">
        <dgm:presLayoutVars>
          <dgm:chMax val="1"/>
          <dgm:bulletEnabled val="1"/>
        </dgm:presLayoutVars>
      </dgm:prSet>
      <dgm:spPr/>
      <dgm:t>
        <a:bodyPr/>
        <a:lstStyle/>
        <a:p>
          <a:endParaRPr lang="en-GB"/>
        </a:p>
      </dgm:t>
    </dgm:pt>
    <dgm:pt modelId="{CE2FEA38-B2BB-4B44-A263-6594359BCB6B}" type="pres">
      <dgm:prSet presAssocID="{79393AE4-86E9-4D2E-B96B-49F3BC705016}" presName="Name8" presStyleCnt="0"/>
      <dgm:spPr/>
    </dgm:pt>
    <dgm:pt modelId="{588F1888-E966-4DCF-AB3B-04C4E63798B4}" type="pres">
      <dgm:prSet presAssocID="{79393AE4-86E9-4D2E-B96B-49F3BC705016}" presName="level" presStyleLbl="node1" presStyleIdx="2" presStyleCnt="3" custLinFactNeighborX="-5632" custLinFactNeighborY="-1426">
        <dgm:presLayoutVars>
          <dgm:chMax val="1"/>
          <dgm:bulletEnabled val="1"/>
        </dgm:presLayoutVars>
      </dgm:prSet>
      <dgm:spPr/>
      <dgm:t>
        <a:bodyPr/>
        <a:lstStyle/>
        <a:p>
          <a:endParaRPr lang="en-GB"/>
        </a:p>
      </dgm:t>
    </dgm:pt>
    <dgm:pt modelId="{8EB8D666-5E6F-46A3-953D-508201044A99}" type="pres">
      <dgm:prSet presAssocID="{79393AE4-86E9-4D2E-B96B-49F3BC705016}" presName="levelTx" presStyleLbl="revTx" presStyleIdx="0" presStyleCnt="0">
        <dgm:presLayoutVars>
          <dgm:chMax val="1"/>
          <dgm:bulletEnabled val="1"/>
        </dgm:presLayoutVars>
      </dgm:prSet>
      <dgm:spPr/>
      <dgm:t>
        <a:bodyPr/>
        <a:lstStyle/>
        <a:p>
          <a:endParaRPr lang="en-GB"/>
        </a:p>
      </dgm:t>
    </dgm:pt>
  </dgm:ptLst>
  <dgm:cxnLst>
    <dgm:cxn modelId="{E49998F5-5E14-48AA-B36B-0E66E95690CB}" type="presOf" srcId="{580AB06C-EBFC-4ED0-AC6F-0FD045119971}" destId="{7850C4B7-6359-425A-9396-8E9ECEA89CC7}" srcOrd="1" destOrd="0" presId="urn:microsoft.com/office/officeart/2005/8/layout/pyramid1"/>
    <dgm:cxn modelId="{673C5005-6A6C-48C8-A6FC-E16388625C07}" type="presOf" srcId="{A7ADFD32-D2BA-43C3-A253-517A3D04C364}" destId="{1AAE2915-155D-4E85-83C6-27FC9E484DD5}" srcOrd="0" destOrd="0" presId="urn:microsoft.com/office/officeart/2005/8/layout/pyramid1"/>
    <dgm:cxn modelId="{940DABA1-C8B6-4BBC-8225-533DF3AA23FF}" type="presOf" srcId="{580AB06C-EBFC-4ED0-AC6F-0FD045119971}" destId="{F1AEFB1B-BB59-4A1C-B63A-43E3F671DC5E}" srcOrd="0" destOrd="0" presId="urn:microsoft.com/office/officeart/2005/8/layout/pyramid1"/>
    <dgm:cxn modelId="{679B1DCA-CD74-42BF-BC34-3163546C9CA9}" type="presOf" srcId="{A7ADFD32-D2BA-43C3-A253-517A3D04C364}" destId="{93B3BD1B-175C-4ACD-84AD-E1CF867A457D}" srcOrd="1" destOrd="0" presId="urn:microsoft.com/office/officeart/2005/8/layout/pyramid1"/>
    <dgm:cxn modelId="{FCF22D12-0586-474C-BB8A-F464F24D01A7}" srcId="{56691B7B-B930-41E0-89CD-CEBE78F9AF32}" destId="{79393AE4-86E9-4D2E-B96B-49F3BC705016}" srcOrd="2" destOrd="0" parTransId="{452BF6F9-5B5E-4F5B-BDB6-AAF417557E21}" sibTransId="{DC01C058-2F99-49E9-B4C1-D6F341380700}"/>
    <dgm:cxn modelId="{A6C5AD41-EDA3-4F0A-8961-688F7A7823F4}" srcId="{56691B7B-B930-41E0-89CD-CEBE78F9AF32}" destId="{A7ADFD32-D2BA-43C3-A253-517A3D04C364}" srcOrd="1" destOrd="0" parTransId="{751B5712-471C-49AD-85D4-567A4442459F}" sibTransId="{EAD78B63-0436-4D5E-8E30-79C7E766399A}"/>
    <dgm:cxn modelId="{CC14534A-765B-4D56-AEBE-3A8863A1F560}" type="presOf" srcId="{79393AE4-86E9-4D2E-B96B-49F3BC705016}" destId="{588F1888-E966-4DCF-AB3B-04C4E63798B4}" srcOrd="0" destOrd="0" presId="urn:microsoft.com/office/officeart/2005/8/layout/pyramid1"/>
    <dgm:cxn modelId="{EFC8FFF0-3C29-48AC-8AAA-2C8B1E6A894E}" type="presOf" srcId="{56691B7B-B930-41E0-89CD-CEBE78F9AF32}" destId="{637889C5-8566-4B54-AD09-F5164CEFF7C0}" srcOrd="0" destOrd="0" presId="urn:microsoft.com/office/officeart/2005/8/layout/pyramid1"/>
    <dgm:cxn modelId="{F774602D-38A0-404B-AA1F-39EE09731DD6}" srcId="{56691B7B-B930-41E0-89CD-CEBE78F9AF32}" destId="{580AB06C-EBFC-4ED0-AC6F-0FD045119971}" srcOrd="0" destOrd="0" parTransId="{5A90582D-A66E-443D-826F-ADA153FAA03C}" sibTransId="{7619148F-3EEC-4CBE-9801-9C2D86F54E17}"/>
    <dgm:cxn modelId="{840C710A-886C-4E87-8283-FF3F6D7843EE}" type="presOf" srcId="{79393AE4-86E9-4D2E-B96B-49F3BC705016}" destId="{8EB8D666-5E6F-46A3-953D-508201044A99}" srcOrd="1" destOrd="0" presId="urn:microsoft.com/office/officeart/2005/8/layout/pyramid1"/>
    <dgm:cxn modelId="{61E10241-F63F-4D2A-9165-CD44A55433B5}" type="presParOf" srcId="{637889C5-8566-4B54-AD09-F5164CEFF7C0}" destId="{78C60F55-61F3-493C-BF5C-67AFA6C84ECB}" srcOrd="0" destOrd="0" presId="urn:microsoft.com/office/officeart/2005/8/layout/pyramid1"/>
    <dgm:cxn modelId="{4F6D0F68-EBA3-4464-8792-B6663A17C1E5}" type="presParOf" srcId="{78C60F55-61F3-493C-BF5C-67AFA6C84ECB}" destId="{F1AEFB1B-BB59-4A1C-B63A-43E3F671DC5E}" srcOrd="0" destOrd="0" presId="urn:microsoft.com/office/officeart/2005/8/layout/pyramid1"/>
    <dgm:cxn modelId="{8FC8FC25-1320-4302-82C0-A11539B1E638}" type="presParOf" srcId="{78C60F55-61F3-493C-BF5C-67AFA6C84ECB}" destId="{7850C4B7-6359-425A-9396-8E9ECEA89CC7}" srcOrd="1" destOrd="0" presId="urn:microsoft.com/office/officeart/2005/8/layout/pyramid1"/>
    <dgm:cxn modelId="{B1365AD2-B0B2-48D7-9B53-31D42CE3413F}" type="presParOf" srcId="{637889C5-8566-4B54-AD09-F5164CEFF7C0}" destId="{E7102E01-7C3C-403E-96C8-C6363531B6F0}" srcOrd="1" destOrd="0" presId="urn:microsoft.com/office/officeart/2005/8/layout/pyramid1"/>
    <dgm:cxn modelId="{7268D7B3-9AE2-43E1-9FD4-3CCD5038674F}" type="presParOf" srcId="{E7102E01-7C3C-403E-96C8-C6363531B6F0}" destId="{1AAE2915-155D-4E85-83C6-27FC9E484DD5}" srcOrd="0" destOrd="0" presId="urn:microsoft.com/office/officeart/2005/8/layout/pyramid1"/>
    <dgm:cxn modelId="{17A1D7D4-E297-47F4-8FA6-7C319D511041}" type="presParOf" srcId="{E7102E01-7C3C-403E-96C8-C6363531B6F0}" destId="{93B3BD1B-175C-4ACD-84AD-E1CF867A457D}" srcOrd="1" destOrd="0" presId="urn:microsoft.com/office/officeart/2005/8/layout/pyramid1"/>
    <dgm:cxn modelId="{C143D9A7-FD10-44B2-969A-332E8230FF79}" type="presParOf" srcId="{637889C5-8566-4B54-AD09-F5164CEFF7C0}" destId="{CE2FEA38-B2BB-4B44-A263-6594359BCB6B}" srcOrd="2" destOrd="0" presId="urn:microsoft.com/office/officeart/2005/8/layout/pyramid1"/>
    <dgm:cxn modelId="{E53FD61C-AB93-4968-8D7A-56BFC475FC3B}" type="presParOf" srcId="{CE2FEA38-B2BB-4B44-A263-6594359BCB6B}" destId="{588F1888-E966-4DCF-AB3B-04C4E63798B4}" srcOrd="0" destOrd="0" presId="urn:microsoft.com/office/officeart/2005/8/layout/pyramid1"/>
    <dgm:cxn modelId="{03C27383-78AB-471F-BE85-39C9478CDB86}" type="presParOf" srcId="{CE2FEA38-B2BB-4B44-A263-6594359BCB6B}" destId="{8EB8D666-5E6F-46A3-953D-508201044A99}" srcOrd="1" destOrd="0" presId="urn:microsoft.com/office/officeart/2005/8/layout/pyramid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AEFB1B-BB59-4A1C-B63A-43E3F671DC5E}">
      <dsp:nvSpPr>
        <dsp:cNvPr id="0" name=""/>
        <dsp:cNvSpPr/>
      </dsp:nvSpPr>
      <dsp:spPr>
        <a:xfrm>
          <a:off x="3748662" y="0"/>
          <a:ext cx="3436838" cy="1824156"/>
        </a:xfrm>
        <a:prstGeom prst="trapezoid">
          <a:avLst>
            <a:gd name="adj" fmla="val 94203"/>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dirty="0"/>
        </a:p>
        <a:p>
          <a:pPr lvl="0" algn="ctr" defTabSz="1377950">
            <a:lnSpc>
              <a:spcPct val="90000"/>
            </a:lnSpc>
            <a:spcBef>
              <a:spcPct val="0"/>
            </a:spcBef>
            <a:spcAft>
              <a:spcPct val="35000"/>
            </a:spcAft>
          </a:pPr>
          <a:r>
            <a:rPr lang="en-US" sz="3100" kern="1200" dirty="0">
              <a:solidFill>
                <a:schemeClr val="bg1"/>
              </a:solidFill>
            </a:rPr>
            <a:t>Meta analysis</a:t>
          </a:r>
        </a:p>
      </dsp:txBody>
      <dsp:txXfrm>
        <a:off x="3748662" y="0"/>
        <a:ext cx="3436838" cy="1824156"/>
      </dsp:txXfrm>
    </dsp:sp>
    <dsp:sp modelId="{1AAE2915-155D-4E85-83C6-27FC9E484DD5}">
      <dsp:nvSpPr>
        <dsp:cNvPr id="0" name=""/>
        <dsp:cNvSpPr/>
      </dsp:nvSpPr>
      <dsp:spPr>
        <a:xfrm>
          <a:off x="1672048" y="1824156"/>
          <a:ext cx="7590066" cy="2155168"/>
        </a:xfrm>
        <a:prstGeom prst="trapezoid">
          <a:avLst>
            <a:gd name="adj" fmla="val 94203"/>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a:solidFill>
                <a:schemeClr val="bg1"/>
              </a:solidFill>
            </a:rPr>
            <a:t>SYSTEMATIC REVIEW</a:t>
          </a:r>
        </a:p>
        <a:p>
          <a:pPr lvl="0" algn="ctr" defTabSz="1377950">
            <a:lnSpc>
              <a:spcPct val="90000"/>
            </a:lnSpc>
            <a:spcBef>
              <a:spcPct val="0"/>
            </a:spcBef>
            <a:spcAft>
              <a:spcPct val="35000"/>
            </a:spcAft>
          </a:pPr>
          <a:r>
            <a:rPr lang="en-US" sz="3100" kern="1200" dirty="0">
              <a:solidFill>
                <a:schemeClr val="bg1"/>
              </a:solidFill>
            </a:rPr>
            <a:t>RANDOMIZED CONTROL TRIALs(RCT)</a:t>
          </a:r>
        </a:p>
        <a:p>
          <a:pPr lvl="0" algn="ctr" defTabSz="1377950">
            <a:lnSpc>
              <a:spcPct val="90000"/>
            </a:lnSpc>
            <a:spcBef>
              <a:spcPct val="0"/>
            </a:spcBef>
            <a:spcAft>
              <a:spcPct val="35000"/>
            </a:spcAft>
          </a:pPr>
          <a:r>
            <a:rPr lang="en-US" sz="3100" kern="1200" dirty="0">
              <a:solidFill>
                <a:schemeClr val="bg1"/>
              </a:solidFill>
            </a:rPr>
            <a:t>COMPARTIVE STUDY</a:t>
          </a:r>
        </a:p>
      </dsp:txBody>
      <dsp:txXfrm>
        <a:off x="3000309" y="1824156"/>
        <a:ext cx="4933543" cy="2155168"/>
      </dsp:txXfrm>
    </dsp:sp>
    <dsp:sp modelId="{588F1888-E966-4DCF-AB3B-04C4E63798B4}">
      <dsp:nvSpPr>
        <dsp:cNvPr id="0" name=""/>
        <dsp:cNvSpPr/>
      </dsp:nvSpPr>
      <dsp:spPr>
        <a:xfrm>
          <a:off x="0" y="3953312"/>
          <a:ext cx="10934163" cy="1824156"/>
        </a:xfrm>
        <a:prstGeom prst="trapezoid">
          <a:avLst>
            <a:gd name="adj" fmla="val 94203"/>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a:solidFill>
                <a:schemeClr val="bg1"/>
              </a:solidFill>
            </a:rPr>
            <a:t>SERIES OF CASE STUDIES</a:t>
          </a:r>
        </a:p>
        <a:p>
          <a:pPr lvl="0" algn="ctr" defTabSz="1377950">
            <a:lnSpc>
              <a:spcPct val="90000"/>
            </a:lnSpc>
            <a:spcBef>
              <a:spcPct val="0"/>
            </a:spcBef>
            <a:spcAft>
              <a:spcPct val="35000"/>
            </a:spcAft>
          </a:pPr>
          <a:r>
            <a:rPr lang="en-US" sz="3100" kern="1200" dirty="0">
              <a:solidFill>
                <a:schemeClr val="bg1"/>
              </a:solidFill>
            </a:rPr>
            <a:t>CASE STUDY</a:t>
          </a:r>
        </a:p>
      </dsp:txBody>
      <dsp:txXfrm>
        <a:off x="1913478" y="3953312"/>
        <a:ext cx="7107205" cy="182415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B34187-B268-42DC-A9BC-19EB9D2E1F55}" type="datetimeFigureOut">
              <a:rPr lang="en-US" smtClean="0"/>
              <a:pPr/>
              <a:t>5/7/2018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70BEE-CE80-4120-AF2D-EAB464F02E38}" type="slidenum">
              <a:rPr lang="en-US" smtClean="0"/>
              <a:pPr/>
              <a:t>‹#›</a:t>
            </a:fld>
            <a:endParaRPr lang="en-US"/>
          </a:p>
        </p:txBody>
      </p:sp>
    </p:spTree>
    <p:extLst>
      <p:ext uri="{BB962C8B-B14F-4D97-AF65-F5344CB8AC3E}">
        <p14:creationId xmlns:p14="http://schemas.microsoft.com/office/powerpoint/2010/main" xmlns="" val="1972079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16DA9-204E-48E9-8BD7-93838D511F84}" type="slidenum">
              <a:rPr lang="en-US" smtClean="0"/>
              <a:pPr/>
              <a:t>7</a:t>
            </a:fld>
            <a:endParaRPr lang="en-US"/>
          </a:p>
        </p:txBody>
      </p:sp>
    </p:spTree>
    <p:extLst>
      <p:ext uri="{BB962C8B-B14F-4D97-AF65-F5344CB8AC3E}">
        <p14:creationId xmlns:p14="http://schemas.microsoft.com/office/powerpoint/2010/main" xmlns="" val="314346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Shape 459"/>
          <p:cNvSpPr>
            <a:spLocks noGrp="1" noRot="1" noChangeAspect="1"/>
          </p:cNvSpPr>
          <p:nvPr>
            <p:ph type="sldImg"/>
          </p:nvPr>
        </p:nvSpPr>
        <p:spPr>
          <a:prstGeom prst="rect">
            <a:avLst/>
          </a:prstGeom>
        </p:spPr>
        <p:txBody>
          <a:bodyPr/>
          <a:lstStyle/>
          <a:p>
            <a:endParaRPr/>
          </a:p>
        </p:txBody>
      </p:sp>
      <p:sp>
        <p:nvSpPr>
          <p:cNvPr id="460" name="Shape 460"/>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r>
              <a:t>It should be prospective, etc</a:t>
            </a:r>
          </a:p>
        </p:txBody>
      </p:sp>
    </p:spTree>
    <p:extLst>
      <p:ext uri="{BB962C8B-B14F-4D97-AF65-F5344CB8AC3E}">
        <p14:creationId xmlns="" xmlns:p14="http://schemas.microsoft.com/office/powerpoint/2010/main" val="41780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570BEE-CE80-4120-AF2D-EAB464F02E38}" type="slidenum">
              <a:rPr lang="en-US" smtClean="0"/>
              <a:pPr/>
              <a:t>19</a:t>
            </a:fld>
            <a:endParaRPr lang="en-US"/>
          </a:p>
        </p:txBody>
      </p:sp>
    </p:spTree>
    <p:extLst>
      <p:ext uri="{BB962C8B-B14F-4D97-AF65-F5344CB8AC3E}">
        <p14:creationId xmlns:p14="http://schemas.microsoft.com/office/powerpoint/2010/main" xmlns="" val="1371016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0B230-AC8E-4D04-94D3-2758DD1ACC47}"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2007312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0B230-AC8E-4D04-94D3-2758DD1ACC47}"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100812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0B230-AC8E-4D04-94D3-2758DD1ACC47}"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191101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0B230-AC8E-4D04-94D3-2758DD1ACC47}"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389543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0B230-AC8E-4D04-94D3-2758DD1ACC47}"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313923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0B230-AC8E-4D04-94D3-2758DD1ACC47}"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218587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0B230-AC8E-4D04-94D3-2758DD1ACC47}"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30209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0B230-AC8E-4D04-94D3-2758DD1ACC47}"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3621827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0B230-AC8E-4D04-94D3-2758DD1ACC47}"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4093310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0B230-AC8E-4D04-94D3-2758DD1ACC47}"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35483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0B230-AC8E-4D04-94D3-2758DD1ACC47}"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130084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0B230-AC8E-4D04-94D3-2758DD1ACC47}" type="datetimeFigureOut">
              <a:rPr lang="en-US" smtClean="0"/>
              <a:pPr/>
              <a:t>5/7/2018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3AD96-0811-4C11-A344-5FADED0C0115}" type="slidenum">
              <a:rPr lang="en-US" smtClean="0"/>
              <a:pPr/>
              <a:t>‹#›</a:t>
            </a:fld>
            <a:endParaRPr lang="en-US"/>
          </a:p>
        </p:txBody>
      </p:sp>
    </p:spTree>
    <p:extLst>
      <p:ext uri="{BB962C8B-B14F-4D97-AF65-F5344CB8AC3E}">
        <p14:creationId xmlns:p14="http://schemas.microsoft.com/office/powerpoint/2010/main" xmlns="" val="3963880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2359" y="3182499"/>
            <a:ext cx="9144000" cy="2387600"/>
          </a:xfrm>
        </p:spPr>
        <p:txBody>
          <a:bodyPr>
            <a:normAutofit/>
          </a:bodyPr>
          <a:lstStyle/>
          <a:p>
            <a:r>
              <a:rPr lang="en-GB" dirty="0" smtClean="0"/>
              <a:t>RESEARCH FOR PHYSIOTHERAPISTS </a:t>
            </a:r>
            <a:endParaRPr lang="en-US" dirty="0">
              <a:effectLst>
                <a:outerShdw blurRad="38100" dist="38100" dir="2700000" algn="tl">
                  <a:srgbClr val="000000">
                    <a:alpha val="43137"/>
                  </a:srgbClr>
                </a:outerShdw>
              </a:effectLst>
            </a:endParaRPr>
          </a:p>
        </p:txBody>
      </p:sp>
      <p:pic>
        <p:nvPicPr>
          <p:cNvPr id="5" name="Picture 4" descr="250 PX.png"/>
          <p:cNvPicPr>
            <a:picLocks noChangeAspect="1"/>
          </p:cNvPicPr>
          <p:nvPr/>
        </p:nvPicPr>
        <p:blipFill>
          <a:blip r:embed="rId2" cstate="print"/>
          <a:stretch>
            <a:fillRect/>
          </a:stretch>
        </p:blipFill>
        <p:spPr>
          <a:xfrm>
            <a:off x="4710655" y="409408"/>
            <a:ext cx="2381583" cy="2381583"/>
          </a:xfrm>
          <a:prstGeom prst="rect">
            <a:avLst/>
          </a:prstGeom>
        </p:spPr>
      </p:pic>
    </p:spTree>
    <p:extLst>
      <p:ext uri="{BB962C8B-B14F-4D97-AF65-F5344CB8AC3E}">
        <p14:creationId xmlns:p14="http://schemas.microsoft.com/office/powerpoint/2010/main" xmlns="" val="2936169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Shape 462"/>
          <p:cNvSpPr>
            <a:spLocks noGrp="1"/>
          </p:cNvSpPr>
          <p:nvPr>
            <p:ph type="title"/>
          </p:nvPr>
        </p:nvSpPr>
        <p:spPr>
          <a:prstGeom prst="rect">
            <a:avLst/>
          </a:prstGeom>
        </p:spPr>
        <p:txBody>
          <a:bodyPr/>
          <a:lstStyle/>
          <a:p>
            <a:r>
              <a:t>How to recognise an RCT.</a:t>
            </a:r>
          </a:p>
        </p:txBody>
      </p:sp>
      <p:sp>
        <p:nvSpPr>
          <p:cNvPr id="463" name="Shape 463"/>
          <p:cNvSpPr>
            <a:spLocks noGrp="1"/>
          </p:cNvSpPr>
          <p:nvPr>
            <p:ph type="body" idx="1"/>
          </p:nvPr>
        </p:nvSpPr>
        <p:spPr>
          <a:xfrm>
            <a:off x="609599" y="1600200"/>
            <a:ext cx="10972802" cy="4925145"/>
          </a:xfrm>
          <a:prstGeom prst="rect">
            <a:avLst/>
          </a:prstGeom>
        </p:spPr>
        <p:txBody>
          <a:bodyPr>
            <a:normAutofit/>
          </a:bodyPr>
          <a:lstStyle/>
          <a:p>
            <a:pPr marL="395872" indent="-395872">
              <a:spcBef>
                <a:spcPts val="753"/>
              </a:spcBef>
              <a:defRPr sz="4000"/>
            </a:pPr>
            <a:r>
              <a:rPr sz="3000" dirty="0"/>
              <a:t>It won't necessarily have RCT in the title. It might be called a pilot study, a feasibility study, a trial, a controlled trial or just an effectiveness study</a:t>
            </a:r>
          </a:p>
          <a:p>
            <a:pPr marL="395872" indent="-395872">
              <a:spcBef>
                <a:spcPts val="753"/>
              </a:spcBef>
              <a:defRPr sz="4000"/>
            </a:pPr>
            <a:r>
              <a:rPr sz="3000" dirty="0"/>
              <a:t>It will involve dividing a group into two (or more) randomly and either:</a:t>
            </a:r>
          </a:p>
          <a:p>
            <a:pPr marL="707951" lvl="1" indent="-325274">
              <a:spcBef>
                <a:spcPts val="670"/>
              </a:spcBef>
              <a:defRPr sz="3400"/>
            </a:pPr>
            <a:r>
              <a:rPr dirty="0"/>
              <a:t>treating one group and not the other</a:t>
            </a:r>
          </a:p>
          <a:p>
            <a:pPr marL="707951" lvl="1" indent="-325274">
              <a:spcBef>
                <a:spcPts val="670"/>
              </a:spcBef>
              <a:defRPr sz="3400"/>
            </a:pPr>
            <a:r>
              <a:rPr dirty="0"/>
              <a:t>treating the Control Group with "usual care"</a:t>
            </a:r>
          </a:p>
          <a:p>
            <a:pPr marL="707951" lvl="1" indent="-325274">
              <a:spcBef>
                <a:spcPts val="670"/>
              </a:spcBef>
              <a:defRPr sz="3400"/>
            </a:pPr>
            <a:r>
              <a:rPr dirty="0"/>
              <a:t>treating the different groups with different treatments, sometimes one group has more than one treatment to see if that is the best option</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2087" y="680936"/>
            <a:ext cx="9144000" cy="1011677"/>
          </a:xfrm>
        </p:spPr>
        <p:txBody>
          <a:bodyPr>
            <a:normAutofit/>
          </a:bodyPr>
          <a:lstStyle/>
          <a:p>
            <a:r>
              <a:rPr lang="en-US" dirty="0" smtClean="0">
                <a:effectLst>
                  <a:outerShdw blurRad="38100" dist="38100" dir="2700000" algn="tl">
                    <a:srgbClr val="000000">
                      <a:alpha val="43137"/>
                    </a:srgbClr>
                  </a:outerShdw>
                </a:effectLst>
              </a:rPr>
              <a:t>RCTs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43025" y="2315184"/>
            <a:ext cx="9324975" cy="3828442"/>
          </a:xfrm>
        </p:spPr>
        <p:txBody>
          <a:bodyPr>
            <a:normAutofit/>
          </a:bodyPr>
          <a:lstStyle/>
          <a:p>
            <a:endParaRPr lang="en-US" b="1" dirty="0" smtClean="0"/>
          </a:p>
          <a:p>
            <a:r>
              <a:rPr lang="en-US" b="1" dirty="0" err="1" smtClean="0"/>
              <a:t>Randomised</a:t>
            </a:r>
            <a:r>
              <a:rPr lang="en-US" b="1" dirty="0" smtClean="0"/>
              <a:t> Controlled </a:t>
            </a:r>
            <a:r>
              <a:rPr lang="en-US" b="1" dirty="0" smtClean="0"/>
              <a:t>Trials</a:t>
            </a:r>
          </a:p>
          <a:p>
            <a:r>
              <a:rPr lang="en-GB" b="1" dirty="0" smtClean="0"/>
              <a:t>Quality </a:t>
            </a:r>
            <a:r>
              <a:rPr lang="en-GB" b="1" dirty="0" smtClean="0"/>
              <a:t>assessment scoring system </a:t>
            </a:r>
            <a:r>
              <a:rPr lang="en-GB" b="1" dirty="0" err="1" smtClean="0"/>
              <a:t>e.g</a:t>
            </a:r>
            <a:r>
              <a:rPr lang="en-GB" b="1" dirty="0" smtClean="0"/>
              <a:t> PEDRO Scale</a:t>
            </a:r>
            <a:endParaRPr lang="en-US" b="1" dirty="0" smtClean="0"/>
          </a:p>
          <a:p>
            <a:r>
              <a:rPr lang="en-US" b="1" dirty="0" smtClean="0"/>
              <a:t>Important points needed to be considered while analyzing an RCT</a:t>
            </a:r>
          </a:p>
          <a:p>
            <a:endParaRPr lang="en-US" b="1" dirty="0"/>
          </a:p>
          <a:p>
            <a:r>
              <a:rPr lang="en-US" b="1" dirty="0" smtClean="0"/>
              <a:t>Effectiveness </a:t>
            </a:r>
            <a:r>
              <a:rPr lang="en-US" b="1" dirty="0" smtClean="0"/>
              <a:t>of Extension oriented treatment approach in a subgroup of subjects with chronic low back pain</a:t>
            </a:r>
            <a:endParaRPr lang="en-US" b="1" dirty="0"/>
          </a:p>
        </p:txBody>
      </p:sp>
    </p:spTree>
    <p:extLst>
      <p:ext uri="{BB962C8B-B14F-4D97-AF65-F5344CB8AC3E}">
        <p14:creationId xmlns:p14="http://schemas.microsoft.com/office/powerpoint/2010/main" xmlns="" val="293616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Specifying the eligibility criteria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source of the subjects (Clinics, Hospitals which they were allocated from) should be </a:t>
            </a:r>
            <a:r>
              <a:rPr lang="en-US" dirty="0" smtClean="0"/>
              <a:t>mentioned</a:t>
            </a:r>
          </a:p>
          <a:p>
            <a:pPr marL="0" indent="0">
              <a:buNone/>
            </a:pPr>
            <a:r>
              <a:rPr lang="en-US" dirty="0" smtClean="0">
                <a:solidFill>
                  <a:srgbClr val="C00000"/>
                </a:solidFill>
              </a:rPr>
              <a:t>In the study, they were health care facilities within the department of Defense that treated active duty, retired personnel as well as dependent family members</a:t>
            </a:r>
          </a:p>
          <a:p>
            <a:pPr marL="0" indent="0">
              <a:buNone/>
            </a:pPr>
            <a:endParaRPr lang="en-US" dirty="0" smtClean="0">
              <a:solidFill>
                <a:srgbClr val="C00000"/>
              </a:solidFill>
            </a:endParaRPr>
          </a:p>
          <a:p>
            <a:r>
              <a:rPr lang="en-US" dirty="0" smtClean="0"/>
              <a:t> </a:t>
            </a:r>
            <a:r>
              <a:rPr lang="en-US" dirty="0"/>
              <a:t>Who was eligible for the study (inclusion and exclusion criteria mentioned , which the study included specific ages or targeting a specific sample in the population, certain age or gender AND excluded specific diseases/ syndromes/ red flags</a:t>
            </a:r>
            <a:r>
              <a:rPr lang="en-US" dirty="0" smtClean="0"/>
              <a:t>)</a:t>
            </a:r>
          </a:p>
          <a:p>
            <a:pPr marL="0" indent="0">
              <a:buNone/>
            </a:pPr>
            <a:r>
              <a:rPr lang="en-US" dirty="0" smtClean="0">
                <a:solidFill>
                  <a:srgbClr val="C00000"/>
                </a:solidFill>
              </a:rPr>
              <a:t>In the study, the inclusion criteria: Age between 18 and 60 with LBP and symptoms extending to the buttocks on at least one lower extremity. The exclusion criteria were any red flags addressing any pathology, pregnancy, surgery over the last 6 month </a:t>
            </a:r>
          </a:p>
          <a:p>
            <a:pPr marL="0" indent="0">
              <a:buNone/>
            </a:pPr>
            <a:endParaRPr lang="en-US" dirty="0">
              <a:solidFill>
                <a:srgbClr val="C00000"/>
              </a:solidFill>
            </a:endParaRPr>
          </a:p>
          <a:p>
            <a:r>
              <a:rPr lang="en-US" dirty="0" smtClean="0"/>
              <a:t>The </a:t>
            </a:r>
            <a:r>
              <a:rPr lang="en-US" dirty="0"/>
              <a:t>more the trial specifies its inclusion criteria within the sample, the more specific would be the results regarding the whole population</a:t>
            </a:r>
          </a:p>
          <a:p>
            <a:endParaRPr lang="en-US" dirty="0"/>
          </a:p>
        </p:txBody>
      </p:sp>
    </p:spTree>
    <p:extLst>
      <p:ext uri="{BB962C8B-B14F-4D97-AF65-F5344CB8AC3E}">
        <p14:creationId xmlns:p14="http://schemas.microsoft.com/office/powerpoint/2010/main" xmlns="" val="404946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Random Allocation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a:t>Randomization ensures that there is a treatment group and a controlled </a:t>
            </a:r>
            <a:r>
              <a:rPr lang="en-US" dirty="0" smtClean="0"/>
              <a:t>group</a:t>
            </a:r>
            <a:endParaRPr lang="en-US" dirty="0"/>
          </a:p>
          <a:p>
            <a:pPr>
              <a:buFont typeface="Wingdings" panose="05000000000000000000" pitchFamily="2" charset="2"/>
              <a:buChar char="Ø"/>
            </a:pPr>
            <a:r>
              <a:rPr lang="en-US" dirty="0" smtClean="0"/>
              <a:t> A </a:t>
            </a:r>
            <a:r>
              <a:rPr lang="en-US" dirty="0"/>
              <a:t>treatment group: The group that actually receiving the intervention the researcher is </a:t>
            </a:r>
            <a:r>
              <a:rPr lang="en-US" dirty="0" smtClean="0"/>
              <a:t>testing </a:t>
            </a:r>
          </a:p>
          <a:p>
            <a:pPr marL="0" indent="0">
              <a:buNone/>
            </a:pPr>
            <a:r>
              <a:rPr lang="en-US" dirty="0" smtClean="0">
                <a:solidFill>
                  <a:srgbClr val="C00000"/>
                </a:solidFill>
              </a:rPr>
              <a:t>In this study, it was the subjects receiving the EOTA</a:t>
            </a:r>
          </a:p>
          <a:p>
            <a:pPr marL="0" indent="0">
              <a:buNone/>
            </a:pPr>
            <a:endParaRPr lang="en-US" dirty="0">
              <a:solidFill>
                <a:srgbClr val="C00000"/>
              </a:solidFill>
            </a:endParaRPr>
          </a:p>
          <a:p>
            <a:pPr>
              <a:buFont typeface="Wingdings" panose="05000000000000000000" pitchFamily="2" charset="2"/>
              <a:buChar char="Ø"/>
            </a:pPr>
            <a:r>
              <a:rPr lang="en-US" dirty="0" smtClean="0"/>
              <a:t> A </a:t>
            </a:r>
            <a:r>
              <a:rPr lang="en-US" dirty="0"/>
              <a:t>control group: The group that is not receiving the actual treatment or placebo treatment or another treatment </a:t>
            </a:r>
            <a:endParaRPr lang="en-US" dirty="0" smtClean="0"/>
          </a:p>
          <a:p>
            <a:pPr marL="0" indent="0">
              <a:buNone/>
            </a:pPr>
            <a:r>
              <a:rPr lang="en-US" dirty="0" smtClean="0">
                <a:solidFill>
                  <a:srgbClr val="C00000"/>
                </a:solidFill>
              </a:rPr>
              <a:t>In this study, it was the subjects receiving strengthening exercises</a:t>
            </a:r>
          </a:p>
          <a:p>
            <a:pPr marL="0" indent="0">
              <a:buNone/>
            </a:pPr>
            <a:endParaRPr lang="en-US" dirty="0"/>
          </a:p>
          <a:p>
            <a:r>
              <a:rPr lang="en-US" dirty="0"/>
              <a:t>Random allocation could be done using: </a:t>
            </a:r>
            <a:r>
              <a:rPr lang="en-US" dirty="0" err="1"/>
              <a:t>Computered</a:t>
            </a:r>
            <a:r>
              <a:rPr lang="en-US" dirty="0"/>
              <a:t> programs/ Sealed Envelopes/ Coin tossing/ Dice rolling or Quasi randomization like allocation with birth dates/ names/ hospital records … </a:t>
            </a:r>
            <a:r>
              <a:rPr lang="en-US" dirty="0" err="1"/>
              <a:t>etc</a:t>
            </a:r>
            <a:r>
              <a:rPr lang="en-US" dirty="0"/>
              <a:t> </a:t>
            </a:r>
            <a:endParaRPr lang="en-US" dirty="0" smtClean="0"/>
          </a:p>
          <a:p>
            <a:pPr marL="0" indent="0">
              <a:buNone/>
            </a:pPr>
            <a:r>
              <a:rPr lang="en-US" dirty="0" smtClean="0">
                <a:solidFill>
                  <a:srgbClr val="C00000"/>
                </a:solidFill>
              </a:rPr>
              <a:t>In this study, they participants were allocated into the treatment and the control group on a sequentially numbers index cards within a sealed envelopes</a:t>
            </a:r>
            <a:endParaRPr lang="en-US" dirty="0">
              <a:solidFill>
                <a:srgbClr val="C00000"/>
              </a:solidFill>
            </a:endParaRPr>
          </a:p>
        </p:txBody>
      </p:sp>
    </p:spTree>
    <p:extLst>
      <p:ext uri="{BB962C8B-B14F-4D97-AF65-F5344CB8AC3E}">
        <p14:creationId xmlns:p14="http://schemas.microsoft.com/office/powerpoint/2010/main" xmlns="" val="149920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br>
              <a:rPr lang="en-US" dirty="0" smtClean="0"/>
            </a:br>
            <a:endParaRPr lang="en-US" dirty="0"/>
          </a:p>
        </p:txBody>
      </p:sp>
      <p:sp>
        <p:nvSpPr>
          <p:cNvPr id="7" name="Content Placeholder 6"/>
          <p:cNvSpPr>
            <a:spLocks noGrp="1"/>
          </p:cNvSpPr>
          <p:nvPr>
            <p:ph idx="1"/>
          </p:nvPr>
        </p:nvSpPr>
        <p:spPr>
          <a:xfrm>
            <a:off x="653143" y="609600"/>
            <a:ext cx="10700657" cy="5567363"/>
          </a:xfrm>
        </p:spPr>
        <p:txBody>
          <a:bodyPr/>
          <a:lstStyle/>
          <a:p>
            <a:pPr marL="0" indent="0">
              <a:buNone/>
            </a:pPr>
            <a:r>
              <a:rPr lang="en-US" dirty="0" smtClean="0"/>
              <a:t>Another Example</a:t>
            </a:r>
            <a:r>
              <a:rPr lang="en-US" dirty="0"/>
              <a:t> </a:t>
            </a:r>
            <a:r>
              <a:rPr lang="en-US" dirty="0" smtClean="0"/>
              <a:t>to clarify more</a:t>
            </a:r>
          </a:p>
          <a:p>
            <a:pPr marL="0" indent="0">
              <a:buNone/>
            </a:pPr>
            <a:endParaRPr lang="en-US" dirty="0" smtClean="0"/>
          </a:p>
          <a:p>
            <a:pPr marL="0" indent="0">
              <a:buNone/>
            </a:pPr>
            <a:r>
              <a:rPr lang="en-US" i="1" dirty="0" smtClean="0"/>
              <a:t>“Testing the effect of Quadriceps strengthening Exercises on Knee Pain”</a:t>
            </a:r>
          </a:p>
          <a:p>
            <a:pPr marL="0" indent="0">
              <a:buNone/>
            </a:pPr>
            <a:endParaRPr lang="en-US" dirty="0" smtClean="0"/>
          </a:p>
          <a:p>
            <a:r>
              <a:rPr lang="en-US" dirty="0" smtClean="0"/>
              <a:t>Treatment group could be the group receiving the exercises which is the variable the researcher is testing in relation to the outcome (Pain)</a:t>
            </a:r>
          </a:p>
          <a:p>
            <a:r>
              <a:rPr lang="en-US" dirty="0" smtClean="0"/>
              <a:t>Control group: could be a group receiving another form of exercises/ treatment/ pharmacological treatment or a placebo treatment (sham treatment or no treatment) in relation to the outcome (Pain)</a:t>
            </a:r>
          </a:p>
          <a:p>
            <a:endParaRPr lang="en-US" dirty="0"/>
          </a:p>
        </p:txBody>
      </p:sp>
    </p:spTree>
    <p:extLst>
      <p:ext uri="{BB962C8B-B14F-4D97-AF65-F5344CB8AC3E}">
        <p14:creationId xmlns:p14="http://schemas.microsoft.com/office/powerpoint/2010/main" xmlns="" val="2785662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Concealment of Allocation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a:t>Concealment means that the subject who included and excluded the participants in the research is unaware which group that any subject is allocated into. This has to be clearly mentioned in the </a:t>
            </a:r>
            <a:r>
              <a:rPr lang="en-US" dirty="0" smtClean="0"/>
              <a:t>study</a:t>
            </a:r>
          </a:p>
          <a:p>
            <a:r>
              <a:rPr lang="en-US" dirty="0"/>
              <a:t> </a:t>
            </a:r>
            <a:r>
              <a:rPr lang="en-US" dirty="0" smtClean="0"/>
              <a:t>If the concealment allocation failed to happen or was not stated in the trial, then there is a risk of a selective bias </a:t>
            </a:r>
          </a:p>
          <a:p>
            <a:pPr marL="0" indent="0">
              <a:buNone/>
            </a:pPr>
            <a:endParaRPr lang="en-US" dirty="0"/>
          </a:p>
          <a:p>
            <a:pPr marL="0" indent="0">
              <a:buNone/>
            </a:pPr>
            <a:r>
              <a:rPr lang="en-US" dirty="0"/>
              <a:t>How the researcher perform this? </a:t>
            </a:r>
          </a:p>
          <a:p>
            <a:pPr>
              <a:buFont typeface="Wingdings" panose="05000000000000000000" pitchFamily="2" charset="2"/>
              <a:buChar char="ü"/>
            </a:pPr>
            <a:r>
              <a:rPr lang="en-US" dirty="0" smtClean="0"/>
              <a:t> Using </a:t>
            </a:r>
            <a:r>
              <a:rPr lang="en-US" dirty="0"/>
              <a:t>a </a:t>
            </a:r>
            <a:r>
              <a:rPr lang="en-US" dirty="0" err="1"/>
              <a:t>computered</a:t>
            </a:r>
            <a:r>
              <a:rPr lang="en-US" dirty="0"/>
              <a:t> program or sealed </a:t>
            </a:r>
            <a:r>
              <a:rPr lang="en-US" dirty="0" smtClean="0"/>
              <a:t>envelopes</a:t>
            </a:r>
          </a:p>
          <a:p>
            <a:pPr marL="0" indent="0">
              <a:buNone/>
            </a:pPr>
            <a:endParaRPr lang="en-US" dirty="0"/>
          </a:p>
          <a:p>
            <a:pPr marL="0" indent="0">
              <a:buNone/>
            </a:pPr>
            <a:r>
              <a:rPr lang="en-US" dirty="0" smtClean="0">
                <a:solidFill>
                  <a:srgbClr val="C00000"/>
                </a:solidFill>
              </a:rPr>
              <a:t>In this study, sealed envelopes were used</a:t>
            </a:r>
            <a:endParaRPr lang="en-US" dirty="0">
              <a:solidFill>
                <a:srgbClr val="C00000"/>
              </a:solidFill>
            </a:endParaRPr>
          </a:p>
        </p:txBody>
      </p:sp>
    </p:spTree>
    <p:extLst>
      <p:ext uri="{BB962C8B-B14F-4D97-AF65-F5344CB8AC3E}">
        <p14:creationId xmlns:p14="http://schemas.microsoft.com/office/powerpoint/2010/main" xmlns="" val="2831840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Similarity at the baseline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To avoid any potential bias, the researcher </a:t>
            </a:r>
            <a:r>
              <a:rPr lang="en-US" dirty="0" smtClean="0"/>
              <a:t>specify </a:t>
            </a:r>
            <a:r>
              <a:rPr lang="en-US" dirty="0"/>
              <a:t>at least a key outcome measure of the thing needed to be tested. </a:t>
            </a:r>
          </a:p>
          <a:p>
            <a:r>
              <a:rPr lang="en-US" dirty="0"/>
              <a:t>Big differences between the groups at the baseline might be an indicative of inadequate randomization  (example, gross variations in age) then this would lead into a </a:t>
            </a:r>
            <a:r>
              <a:rPr lang="en-US" dirty="0" smtClean="0"/>
              <a:t>bias</a:t>
            </a:r>
          </a:p>
          <a:p>
            <a:endParaRPr lang="en-US" dirty="0"/>
          </a:p>
          <a:p>
            <a:pPr marL="0" indent="0">
              <a:buNone/>
            </a:pPr>
            <a:r>
              <a:rPr lang="en-US" dirty="0" smtClean="0">
                <a:solidFill>
                  <a:srgbClr val="C00000"/>
                </a:solidFill>
              </a:rPr>
              <a:t>In this study, there was a baseline difference in past lumber surgeries, where 5 subjects reported that in the EOTA group compared with no subjects in the strengthening group</a:t>
            </a:r>
          </a:p>
          <a:p>
            <a:endParaRPr lang="en-US" dirty="0"/>
          </a:p>
          <a:p>
            <a:pPr marL="0" indent="0">
              <a:buNone/>
            </a:pPr>
            <a:endParaRPr lang="en-US" dirty="0">
              <a:solidFill>
                <a:srgbClr val="C00000"/>
              </a:solidFill>
            </a:endParaRPr>
          </a:p>
        </p:txBody>
      </p:sp>
    </p:spTree>
    <p:extLst>
      <p:ext uri="{BB962C8B-B14F-4D97-AF65-F5344CB8AC3E}">
        <p14:creationId xmlns:p14="http://schemas.microsoft.com/office/powerpoint/2010/main" xmlns="" val="1140298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Blinding</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t>Types of blinding</a:t>
            </a:r>
          </a:p>
          <a:p>
            <a:pPr marL="571500" lvl="0" indent="-571500">
              <a:buFont typeface="+mj-lt"/>
              <a:buAutoNum type="romanUcPeriod"/>
            </a:pPr>
            <a:r>
              <a:rPr lang="en-US" dirty="0"/>
              <a:t>Single blinded: the participants are unaware of the intervention </a:t>
            </a:r>
            <a:r>
              <a:rPr lang="en-US" dirty="0" smtClean="0"/>
              <a:t>received</a:t>
            </a:r>
          </a:p>
          <a:p>
            <a:pPr marL="571500" lvl="0" indent="-571500">
              <a:buFont typeface="+mj-lt"/>
              <a:buAutoNum type="romanUcPeriod"/>
            </a:pPr>
            <a:r>
              <a:rPr lang="en-US" dirty="0" smtClean="0"/>
              <a:t>Double </a:t>
            </a:r>
            <a:r>
              <a:rPr lang="en-US" dirty="0"/>
              <a:t>blinded: both of the subjects and the assessors are unaware of the intervention </a:t>
            </a:r>
            <a:r>
              <a:rPr lang="en-US" dirty="0" smtClean="0"/>
              <a:t>received</a:t>
            </a:r>
          </a:p>
          <a:p>
            <a:pPr marL="571500" lvl="0" indent="-571500">
              <a:buFont typeface="+mj-lt"/>
              <a:buAutoNum type="romanUcPeriod"/>
            </a:pPr>
            <a:r>
              <a:rPr lang="en-US" dirty="0"/>
              <a:t> </a:t>
            </a:r>
            <a:r>
              <a:rPr lang="en-US" dirty="0" smtClean="0"/>
              <a:t>Triple blinded: both the subjects, the assessors and the data analysts </a:t>
            </a:r>
          </a:p>
          <a:p>
            <a:pPr marL="0" lvl="0" indent="0">
              <a:buNone/>
            </a:pPr>
            <a:endParaRPr lang="en-US" dirty="0"/>
          </a:p>
          <a:p>
            <a:r>
              <a:rPr lang="en-US" dirty="0"/>
              <a:t>When the assessor is blinded then the subjects are blinded, here the assessor is unaware which group is the control group</a:t>
            </a:r>
          </a:p>
          <a:p>
            <a:r>
              <a:rPr lang="en-US" dirty="0" smtClean="0"/>
              <a:t>If </a:t>
            </a:r>
            <a:r>
              <a:rPr lang="en-US" dirty="0"/>
              <a:t>the blinding did not happen in the study, then there is a risk of bias to a specific result</a:t>
            </a:r>
          </a:p>
          <a:p>
            <a:r>
              <a:rPr lang="en-US" dirty="0"/>
              <a:t>If the control group is a placebo or sham treatment then the assessor could not be blinded and there would be no possibility of double blinding the </a:t>
            </a:r>
            <a:r>
              <a:rPr lang="en-US" dirty="0" smtClean="0"/>
              <a:t>subjects</a:t>
            </a:r>
          </a:p>
          <a:p>
            <a:pPr marL="0" indent="0">
              <a:buNone/>
            </a:pPr>
            <a:r>
              <a:rPr lang="en-US" dirty="0" smtClean="0">
                <a:solidFill>
                  <a:srgbClr val="C00000"/>
                </a:solidFill>
              </a:rPr>
              <a:t>In this study, the assessors were blinded. Self report questionnaires that were completed by the subjects without any input or influence from the examiner </a:t>
            </a:r>
          </a:p>
          <a:p>
            <a:pPr marL="0" indent="0">
              <a:buNone/>
            </a:pPr>
            <a:endParaRPr lang="en-US" dirty="0">
              <a:solidFill>
                <a:srgbClr val="C00000"/>
              </a:solidFill>
            </a:endParaRPr>
          </a:p>
          <a:p>
            <a:endParaRPr lang="en-US" dirty="0"/>
          </a:p>
        </p:txBody>
      </p:sp>
    </p:spTree>
    <p:extLst>
      <p:ext uri="{BB962C8B-B14F-4D97-AF65-F5344CB8AC3E}">
        <p14:creationId xmlns:p14="http://schemas.microsoft.com/office/powerpoint/2010/main" xmlns="" val="1917945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Outcome measures and drop outs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The researcher should state the outcome measures.</a:t>
            </a:r>
          </a:p>
          <a:p>
            <a:r>
              <a:rPr lang="en-US" dirty="0" smtClean="0"/>
              <a:t>If more than one outcome measure, it should stated which outcome is the key/primary outcome measure</a:t>
            </a:r>
          </a:p>
          <a:p>
            <a:r>
              <a:rPr lang="en-US" dirty="0" smtClean="0"/>
              <a:t>Drop </a:t>
            </a:r>
            <a:r>
              <a:rPr lang="en-US" dirty="0"/>
              <a:t>outs to be not more than 15% (85% of the subjects completed the trial)</a:t>
            </a:r>
          </a:p>
          <a:p>
            <a:r>
              <a:rPr lang="en-US" dirty="0"/>
              <a:t>If the number of drop outs increases then the randomization would be affected and there would be an increased risk of a potential bias</a:t>
            </a:r>
          </a:p>
          <a:p>
            <a:pPr marL="0" indent="0">
              <a:buNone/>
            </a:pPr>
            <a:r>
              <a:rPr lang="en-US" dirty="0" smtClean="0">
                <a:solidFill>
                  <a:srgbClr val="C00000"/>
                </a:solidFill>
              </a:rPr>
              <a:t>In this study, it was the Pain and the Disability (NPRS and ODI)</a:t>
            </a:r>
          </a:p>
          <a:p>
            <a:pPr marL="0" indent="0">
              <a:buNone/>
            </a:pPr>
            <a:r>
              <a:rPr lang="en-US" dirty="0" smtClean="0">
                <a:solidFill>
                  <a:srgbClr val="C00000"/>
                </a:solidFill>
              </a:rPr>
              <a:t>There was a significant increase in the drop outs during the 6th week follow up</a:t>
            </a:r>
            <a:endParaRPr lang="en-US" dirty="0">
              <a:solidFill>
                <a:srgbClr val="C00000"/>
              </a:solidFill>
            </a:endParaRPr>
          </a:p>
        </p:txBody>
      </p:sp>
    </p:spTree>
    <p:extLst>
      <p:ext uri="{BB962C8B-B14F-4D97-AF65-F5344CB8AC3E}">
        <p14:creationId xmlns:p14="http://schemas.microsoft.com/office/powerpoint/2010/main" xmlns="" val="2799649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Treatment Effects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a:t>It should be considered </a:t>
            </a:r>
            <a:r>
              <a:rPr lang="en-US" dirty="0" smtClean="0"/>
              <a:t>if the intervention </a:t>
            </a:r>
            <a:r>
              <a:rPr lang="en-US" dirty="0"/>
              <a:t>has affected the key outcome tested. </a:t>
            </a:r>
          </a:p>
          <a:p>
            <a:r>
              <a:rPr lang="en-US" dirty="0"/>
              <a:t>Example: The Intervention X (Quadriceps strength exercise) is statically significant on the outcome Y (Pain levels using VAS</a:t>
            </a:r>
            <a:r>
              <a:rPr lang="en-US" dirty="0" smtClean="0"/>
              <a:t>)</a:t>
            </a:r>
          </a:p>
          <a:p>
            <a:pPr marL="0" indent="0">
              <a:buNone/>
            </a:pPr>
            <a:endParaRPr lang="en-US" dirty="0"/>
          </a:p>
          <a:p>
            <a:pPr marL="0" indent="0">
              <a:buNone/>
            </a:pPr>
            <a:r>
              <a:rPr lang="en-US" dirty="0" smtClean="0">
                <a:solidFill>
                  <a:srgbClr val="C00000"/>
                </a:solidFill>
              </a:rPr>
              <a:t>Found in the results, consider the significant difference and the confidence Interval</a:t>
            </a:r>
          </a:p>
          <a:p>
            <a:pPr marL="0" indent="0">
              <a:buNone/>
            </a:pPr>
            <a:r>
              <a:rPr lang="en-US" dirty="0" smtClean="0">
                <a:solidFill>
                  <a:srgbClr val="C00000"/>
                </a:solidFill>
              </a:rPr>
              <a:t>Consider what had happened in relation to the outcome initially and during the follow up </a:t>
            </a:r>
          </a:p>
          <a:p>
            <a:pPr marL="0" indent="0">
              <a:buNone/>
            </a:pPr>
            <a:r>
              <a:rPr lang="en-US" dirty="0" smtClean="0">
                <a:solidFill>
                  <a:srgbClr val="C00000"/>
                </a:solidFill>
              </a:rPr>
              <a:t>EOTA has a significant improvement in disability greater than the strengthening exercises alone</a:t>
            </a:r>
          </a:p>
          <a:p>
            <a:pPr marL="0" indent="0">
              <a:buNone/>
            </a:pPr>
            <a:endParaRPr lang="en-US" dirty="0" smtClean="0">
              <a:solidFill>
                <a:srgbClr val="C00000"/>
              </a:solidFill>
            </a:endParaRPr>
          </a:p>
          <a:p>
            <a:pPr marL="0" indent="0">
              <a:buNone/>
            </a:pPr>
            <a:endParaRPr lang="en-US" dirty="0" smtClean="0">
              <a:solidFill>
                <a:srgbClr val="C00000"/>
              </a:solidFill>
            </a:endParaRP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413658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Shape 387"/>
          <p:cNvSpPr/>
          <p:nvPr/>
        </p:nvSpPr>
        <p:spPr>
          <a:xfrm>
            <a:off x="1958578" y="1227832"/>
            <a:ext cx="2973308" cy="892969"/>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42520" tIns="42520" rIns="42520" bIns="42520" anchor="ctr"/>
          <a:lstStyle>
            <a:lvl1pPr>
              <a:defRPr sz="2400">
                <a:effectLst>
                  <a:outerShdw blurRad="25400" dist="23998" dir="2700000" rotWithShape="0">
                    <a:srgbClr val="000000">
                      <a:alpha val="31034"/>
                    </a:srgbClr>
                  </a:outerShdw>
                </a:effectLst>
              </a:defRPr>
            </a:lvl1pPr>
          </a:lstStyle>
          <a:p>
            <a:r>
              <a:t>Quantitative </a:t>
            </a:r>
          </a:p>
        </p:txBody>
      </p:sp>
      <p:sp>
        <p:nvSpPr>
          <p:cNvPr id="388" name="Shape 388"/>
          <p:cNvSpPr/>
          <p:nvPr/>
        </p:nvSpPr>
        <p:spPr>
          <a:xfrm>
            <a:off x="7197328" y="1227832"/>
            <a:ext cx="2973308" cy="892969"/>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42520" tIns="42520" rIns="42520" bIns="42520" anchor="ctr"/>
          <a:lstStyle>
            <a:lvl1pPr>
              <a:defRPr sz="2400">
                <a:effectLst>
                  <a:outerShdw blurRad="25400" dist="23998" dir="2700000" rotWithShape="0">
                    <a:srgbClr val="000000">
                      <a:alpha val="31034"/>
                    </a:srgbClr>
                  </a:outerShdw>
                </a:effectLst>
              </a:defRPr>
            </a:lvl1pPr>
          </a:lstStyle>
          <a:p>
            <a:r>
              <a:t>Qualitative</a:t>
            </a:r>
          </a:p>
        </p:txBody>
      </p:sp>
      <p:sp>
        <p:nvSpPr>
          <p:cNvPr id="389" name="Shape 389"/>
          <p:cNvSpPr/>
          <p:nvPr/>
        </p:nvSpPr>
        <p:spPr>
          <a:xfrm>
            <a:off x="2637234" y="2982516"/>
            <a:ext cx="1615995" cy="892969"/>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42520" tIns="42520" rIns="42520" bIns="42520" anchor="ctr"/>
          <a:lstStyle>
            <a:lvl1pPr>
              <a:defRPr sz="2400">
                <a:effectLst>
                  <a:outerShdw blurRad="25400" dist="23998" dir="2700000" rotWithShape="0">
                    <a:srgbClr val="000000">
                      <a:alpha val="31034"/>
                    </a:srgbClr>
                  </a:outerShdw>
                </a:effectLst>
              </a:defRPr>
            </a:lvl1pPr>
          </a:lstStyle>
          <a:p>
            <a:r>
              <a:t>Numerical Data </a:t>
            </a:r>
          </a:p>
        </p:txBody>
      </p:sp>
      <p:sp>
        <p:nvSpPr>
          <p:cNvPr id="390" name="Shape 390"/>
          <p:cNvSpPr/>
          <p:nvPr/>
        </p:nvSpPr>
        <p:spPr>
          <a:xfrm>
            <a:off x="7875984" y="2982516"/>
            <a:ext cx="1615995" cy="892969"/>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42520" tIns="42520" rIns="42520" bIns="42520" anchor="ctr"/>
          <a:lstStyle>
            <a:lvl1pPr>
              <a:defRPr sz="2400">
                <a:effectLst>
                  <a:outerShdw blurRad="25400" dist="23998" dir="2700000" rotWithShape="0">
                    <a:srgbClr val="000000">
                      <a:alpha val="31034"/>
                    </a:srgbClr>
                  </a:outerShdw>
                </a:effectLst>
              </a:defRPr>
            </a:lvl1pPr>
          </a:lstStyle>
          <a:p>
            <a:r>
              <a:t>Opinions - Views </a:t>
            </a:r>
          </a:p>
        </p:txBody>
      </p:sp>
      <p:sp>
        <p:nvSpPr>
          <p:cNvPr id="391" name="Shape 391"/>
          <p:cNvSpPr/>
          <p:nvPr/>
        </p:nvSpPr>
        <p:spPr>
          <a:xfrm>
            <a:off x="2739502" y="4210347"/>
            <a:ext cx="1419078" cy="886134"/>
          </a:xfrm>
          <a:prstGeom prst="line">
            <a:avLst/>
          </a:prstGeom>
          <a:ln w="25400">
            <a:solidFill>
              <a:srgbClr val="FFFFFF"/>
            </a:solidFill>
            <a:miter lim="400000"/>
            <a:tailEnd type="triangle"/>
          </a:ln>
        </p:spPr>
        <p:txBody>
          <a:bodyPr lIns="42520" tIns="42520" rIns="42520" bIns="42520" anchor="ctr"/>
          <a:lstStyle/>
          <a:p>
            <a:pPr>
              <a:defRPr sz="2400">
                <a:effectLst>
                  <a:outerShdw blurRad="25400" dist="23998" dir="2700000" rotWithShape="0">
                    <a:srgbClr val="000000">
                      <a:alpha val="31034"/>
                    </a:srgbClr>
                  </a:outerShdw>
                </a:effectLst>
              </a:defRPr>
            </a:pPr>
            <a:endParaRPr/>
          </a:p>
        </p:txBody>
      </p:sp>
      <p:sp>
        <p:nvSpPr>
          <p:cNvPr id="392" name="Shape 392"/>
          <p:cNvSpPr/>
          <p:nvPr/>
        </p:nvSpPr>
        <p:spPr>
          <a:xfrm flipH="1">
            <a:off x="7987602" y="4210646"/>
            <a:ext cx="1385569" cy="885793"/>
          </a:xfrm>
          <a:prstGeom prst="line">
            <a:avLst/>
          </a:prstGeom>
          <a:ln w="25400">
            <a:solidFill>
              <a:srgbClr val="FFFFFF"/>
            </a:solidFill>
            <a:miter lim="400000"/>
            <a:tailEnd type="triangle"/>
          </a:ln>
        </p:spPr>
        <p:txBody>
          <a:bodyPr lIns="42520" tIns="42520" rIns="42520" bIns="42520" anchor="ctr"/>
          <a:lstStyle/>
          <a:p>
            <a:pPr>
              <a:defRPr sz="2400">
                <a:effectLst>
                  <a:outerShdw blurRad="25400" dist="23998" dir="2700000" rotWithShape="0">
                    <a:srgbClr val="000000">
                      <a:alpha val="31034"/>
                    </a:srgbClr>
                  </a:outerShdw>
                </a:effectLst>
              </a:defRPr>
            </a:pPr>
            <a:endParaRPr/>
          </a:p>
        </p:txBody>
      </p:sp>
      <p:sp>
        <p:nvSpPr>
          <p:cNvPr id="393" name="Shape 393"/>
          <p:cNvSpPr/>
          <p:nvPr/>
        </p:nvSpPr>
        <p:spPr>
          <a:xfrm>
            <a:off x="4232672" y="5201543"/>
            <a:ext cx="3726656" cy="892969"/>
          </a:xfrm>
          <a:prstGeom prst="rect">
            <a:avLst/>
          </a:prstGeom>
          <a:gradFill>
            <a:gsLst>
              <a:gs pos="0">
                <a:schemeClr val="accent1"/>
              </a:gs>
              <a:gs pos="100000">
                <a:schemeClr val="accent1">
                  <a:hueOff val="321133"/>
                  <a:satOff val="-12043"/>
                  <a:lumOff val="-7113"/>
                </a:schemeClr>
              </a:gs>
            </a:gsLst>
            <a:lin ang="5400000"/>
          </a:gradFill>
          <a:ln w="12700">
            <a:miter lim="400000"/>
          </a:ln>
          <a:effectLst>
            <a:outerShdw blurRad="76200" dir="18900000" rotWithShape="0">
              <a:srgbClr val="000000">
                <a:alpha val="80000"/>
              </a:srgbClr>
            </a:outerShdw>
          </a:effectLst>
          <a:extLst>
            <a:ext uri="{C572A759-6A51-4108-AA02-DFA0A04FC94B}">
              <ma14:wrappingTextBoxFlag xmlns:ma14="http://schemas.microsoft.com/office/mac/drawingml/2011/main" xmlns="" val="1"/>
            </a:ext>
          </a:extLst>
        </p:spPr>
        <p:txBody>
          <a:bodyPr lIns="42520" tIns="42520" rIns="42520" bIns="42520" anchor="ctr"/>
          <a:lstStyle>
            <a:lvl1pPr>
              <a:defRPr sz="2400">
                <a:effectLst>
                  <a:outerShdw blurRad="25400" dist="23998" dir="2700000" rotWithShape="0">
                    <a:srgbClr val="000000">
                      <a:alpha val="31034"/>
                    </a:srgbClr>
                  </a:outerShdw>
                </a:effectLst>
              </a:defRPr>
            </a:lvl1pPr>
          </a:lstStyle>
          <a:p>
            <a:r>
              <a:t>Clinical Practice</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6"/>
            <a:ext cx="10515600" cy="967564"/>
          </a:xfrm>
        </p:spPr>
        <p:txBody>
          <a:bodyPr/>
          <a:lstStyle/>
          <a:p>
            <a:r>
              <a:rPr lang="en-GB" dirty="0" smtClean="0"/>
              <a:t>Research can be:</a:t>
            </a:r>
            <a:endParaRPr lang="en-GB" dirty="0"/>
          </a:p>
        </p:txBody>
      </p:sp>
      <p:sp>
        <p:nvSpPr>
          <p:cNvPr id="7" name="Content Placeholder 6"/>
          <p:cNvSpPr>
            <a:spLocks noGrp="1"/>
          </p:cNvSpPr>
          <p:nvPr>
            <p:ph sz="half" idx="1"/>
          </p:nvPr>
        </p:nvSpPr>
        <p:spPr>
          <a:xfrm>
            <a:off x="838200" y="1611616"/>
            <a:ext cx="5181600" cy="4351338"/>
          </a:xfrm>
        </p:spPr>
        <p:txBody>
          <a:bodyPr>
            <a:normAutofit fontScale="85000" lnSpcReduction="20000"/>
          </a:bodyPr>
          <a:lstStyle/>
          <a:p>
            <a:pPr marL="406594" indent="-406594" defTabSz="1088502">
              <a:spcBef>
                <a:spcPts val="670"/>
              </a:spcBef>
              <a:buSzPct val="100000"/>
              <a:buNone/>
              <a:defRPr sz="3400">
                <a:solidFill>
                  <a:srgbClr val="000000"/>
                </a:solidFill>
                <a:latin typeface="Arial"/>
                <a:ea typeface="Arial"/>
                <a:cs typeface="Arial"/>
                <a:sym typeface="Arial"/>
              </a:defRPr>
            </a:pPr>
            <a:r>
              <a:rPr lang="en-GB" dirty="0" smtClean="0"/>
              <a:t>Qualitative</a:t>
            </a:r>
          </a:p>
          <a:p>
            <a:pPr marL="406594" indent="-406594" defTabSz="1088502">
              <a:spcBef>
                <a:spcPts val="670"/>
              </a:spcBef>
              <a:buSzPct val="100000"/>
              <a:buFont typeface="Arial"/>
              <a:buChar char="•"/>
              <a:defRPr sz="3400">
                <a:solidFill>
                  <a:srgbClr val="000000"/>
                </a:solidFill>
                <a:latin typeface="Arial"/>
                <a:ea typeface="Arial"/>
                <a:cs typeface="Arial"/>
                <a:sym typeface="Arial"/>
              </a:defRPr>
            </a:pPr>
            <a:endParaRPr lang="en-GB" dirty="0" smtClean="0"/>
          </a:p>
          <a:p>
            <a:pPr marL="406594" indent="-406594" defTabSz="1088502">
              <a:spcBef>
                <a:spcPts val="670"/>
              </a:spcBef>
              <a:buSzPct val="100000"/>
              <a:buFont typeface="Arial"/>
              <a:buChar char="•"/>
              <a:defRPr sz="3400">
                <a:solidFill>
                  <a:srgbClr val="000000"/>
                </a:solidFill>
                <a:latin typeface="Arial"/>
                <a:ea typeface="Arial"/>
                <a:cs typeface="Arial"/>
                <a:sym typeface="Arial"/>
              </a:defRPr>
            </a:pPr>
            <a:r>
              <a:rPr lang="en-GB" dirty="0" smtClean="0"/>
              <a:t>Involves</a:t>
            </a:r>
            <a:r>
              <a:rPr lang="en-GB" dirty="0" smtClean="0"/>
              <a:t>:</a:t>
            </a:r>
          </a:p>
          <a:p>
            <a:pPr marL="717518" lvl="1" indent="-334842" defTabSz="1088502">
              <a:spcBef>
                <a:spcPts val="502"/>
              </a:spcBef>
              <a:buSzPct val="100000"/>
              <a:buFont typeface="Arial"/>
              <a:buChar char="–"/>
              <a:defRPr sz="2800">
                <a:solidFill>
                  <a:srgbClr val="000000"/>
                </a:solidFill>
                <a:latin typeface="Arial"/>
                <a:ea typeface="Arial"/>
                <a:cs typeface="Arial"/>
                <a:sym typeface="Arial"/>
              </a:defRPr>
            </a:pPr>
            <a:r>
              <a:rPr lang="en-GB" dirty="0" smtClean="0"/>
              <a:t>maybe's</a:t>
            </a:r>
          </a:p>
          <a:p>
            <a:pPr marL="717518" lvl="1" indent="-334842" defTabSz="1088502">
              <a:spcBef>
                <a:spcPts val="502"/>
              </a:spcBef>
              <a:buSzPct val="100000"/>
              <a:buFont typeface="Arial"/>
              <a:buChar char="–"/>
              <a:defRPr sz="2800">
                <a:solidFill>
                  <a:srgbClr val="000000"/>
                </a:solidFill>
                <a:latin typeface="Arial"/>
                <a:ea typeface="Arial"/>
                <a:cs typeface="Arial"/>
                <a:sym typeface="Arial"/>
              </a:defRPr>
            </a:pPr>
            <a:r>
              <a:rPr lang="en-GB" dirty="0" smtClean="0"/>
              <a:t>complex ideas that can't be reduced to categories/numbers, </a:t>
            </a:r>
          </a:p>
          <a:p>
            <a:pPr marL="717518" lvl="1" indent="-334842" defTabSz="1088502">
              <a:spcBef>
                <a:spcPts val="502"/>
              </a:spcBef>
              <a:buSzPct val="100000"/>
              <a:buFont typeface="Arial"/>
              <a:buChar char="–"/>
              <a:defRPr sz="2800">
                <a:solidFill>
                  <a:srgbClr val="000000"/>
                </a:solidFill>
                <a:latin typeface="Arial"/>
                <a:ea typeface="Arial"/>
                <a:cs typeface="Arial"/>
                <a:sym typeface="Arial"/>
              </a:defRPr>
            </a:pPr>
            <a:r>
              <a:rPr lang="en-GB" dirty="0" smtClean="0"/>
              <a:t>attitudes, perceptions</a:t>
            </a:r>
          </a:p>
          <a:p>
            <a:pPr marL="406594" indent="-406594" defTabSz="1088502">
              <a:spcBef>
                <a:spcPts val="670"/>
              </a:spcBef>
              <a:buSzPct val="100000"/>
              <a:buFont typeface="Arial"/>
              <a:buChar char="•"/>
              <a:defRPr sz="3400">
                <a:solidFill>
                  <a:srgbClr val="000000"/>
                </a:solidFill>
                <a:latin typeface="Arial"/>
                <a:ea typeface="Arial"/>
                <a:cs typeface="Arial"/>
                <a:sym typeface="Arial"/>
              </a:defRPr>
            </a:pPr>
            <a:r>
              <a:rPr lang="en-GB" dirty="0" smtClean="0"/>
              <a:t>Helps us to understand one another - helps us to understand what our patients might be thinking/feeling</a:t>
            </a:r>
          </a:p>
          <a:p>
            <a:endParaRPr lang="en-GB" dirty="0"/>
          </a:p>
        </p:txBody>
      </p:sp>
      <p:sp>
        <p:nvSpPr>
          <p:cNvPr id="8" name="Content Placeholder 7"/>
          <p:cNvSpPr>
            <a:spLocks noGrp="1"/>
          </p:cNvSpPr>
          <p:nvPr>
            <p:ph sz="half" idx="2"/>
          </p:nvPr>
        </p:nvSpPr>
        <p:spPr>
          <a:xfrm>
            <a:off x="6152745" y="1572706"/>
            <a:ext cx="5181600" cy="4351338"/>
          </a:xfrm>
        </p:spPr>
        <p:txBody>
          <a:bodyPr>
            <a:normAutofit fontScale="85000" lnSpcReduction="20000"/>
          </a:bodyPr>
          <a:lstStyle/>
          <a:p>
            <a:pPr marL="391373" indent="-391373" defTabSz="1088502">
              <a:spcBef>
                <a:spcPts val="586"/>
              </a:spcBef>
              <a:buSzPct val="100000"/>
              <a:buNone/>
              <a:defRPr sz="3000">
                <a:solidFill>
                  <a:srgbClr val="000000"/>
                </a:solidFill>
                <a:latin typeface="Arial"/>
                <a:ea typeface="Arial"/>
                <a:cs typeface="Arial"/>
                <a:sym typeface="Arial"/>
              </a:defRPr>
            </a:pPr>
            <a:r>
              <a:rPr lang="en-GB" dirty="0" smtClean="0"/>
              <a:t>Quantitative</a:t>
            </a:r>
          </a:p>
          <a:p>
            <a:pPr marL="391373" indent="-391373" defTabSz="1088502">
              <a:spcBef>
                <a:spcPts val="586"/>
              </a:spcBef>
              <a:buSzPct val="100000"/>
              <a:buFont typeface="Arial"/>
              <a:buChar char="•"/>
              <a:defRPr sz="3000">
                <a:solidFill>
                  <a:srgbClr val="000000"/>
                </a:solidFill>
                <a:latin typeface="Arial"/>
                <a:ea typeface="Arial"/>
                <a:cs typeface="Arial"/>
                <a:sym typeface="Arial"/>
              </a:defRPr>
            </a:pPr>
            <a:endParaRPr lang="en-GB" dirty="0" smtClean="0"/>
          </a:p>
          <a:p>
            <a:pPr marL="391373" indent="-391373" defTabSz="1088502">
              <a:spcBef>
                <a:spcPts val="586"/>
              </a:spcBef>
              <a:buSzPct val="100000"/>
              <a:buFont typeface="Arial"/>
              <a:buChar char="•"/>
              <a:defRPr sz="3000">
                <a:solidFill>
                  <a:srgbClr val="000000"/>
                </a:solidFill>
                <a:latin typeface="Arial"/>
                <a:ea typeface="Arial"/>
                <a:cs typeface="Arial"/>
                <a:sym typeface="Arial"/>
              </a:defRPr>
            </a:pPr>
            <a:r>
              <a:rPr lang="en-GB" dirty="0" smtClean="0"/>
              <a:t>Involves</a:t>
            </a:r>
            <a:r>
              <a:rPr lang="en-GB" dirty="0" smtClean="0"/>
              <a:t>:</a:t>
            </a:r>
          </a:p>
          <a:p>
            <a:pPr marL="701573" lvl="1" indent="-318897" defTabSz="1088502">
              <a:spcBef>
                <a:spcPts val="502"/>
              </a:spcBef>
              <a:buSzPct val="100000"/>
              <a:buFont typeface="Arial"/>
              <a:buChar char="–"/>
              <a:defRPr sz="2400">
                <a:solidFill>
                  <a:srgbClr val="000000"/>
                </a:solidFill>
                <a:latin typeface="Arial"/>
                <a:ea typeface="Arial"/>
                <a:cs typeface="Arial"/>
                <a:sym typeface="Arial"/>
              </a:defRPr>
            </a:pPr>
            <a:r>
              <a:rPr lang="en-GB" dirty="0" smtClean="0"/>
              <a:t>yes/no answers</a:t>
            </a:r>
          </a:p>
          <a:p>
            <a:pPr marL="701573" lvl="1" indent="-318897" defTabSz="1088502">
              <a:spcBef>
                <a:spcPts val="502"/>
              </a:spcBef>
              <a:buSzPct val="100000"/>
              <a:buFont typeface="Arial"/>
              <a:buChar char="–"/>
              <a:defRPr sz="2400">
                <a:solidFill>
                  <a:srgbClr val="000000"/>
                </a:solidFill>
                <a:latin typeface="Arial"/>
                <a:ea typeface="Arial"/>
                <a:cs typeface="Arial"/>
                <a:sym typeface="Arial"/>
              </a:defRPr>
            </a:pPr>
            <a:r>
              <a:rPr lang="en-GB" dirty="0" smtClean="0"/>
              <a:t>measurement/numbers</a:t>
            </a:r>
          </a:p>
          <a:p>
            <a:pPr marL="701573" lvl="1" indent="-318897" defTabSz="1088502">
              <a:spcBef>
                <a:spcPts val="502"/>
              </a:spcBef>
              <a:buSzPct val="100000"/>
              <a:buFont typeface="Arial"/>
              <a:buChar char="–"/>
              <a:defRPr sz="2400">
                <a:solidFill>
                  <a:srgbClr val="000000"/>
                </a:solidFill>
                <a:latin typeface="Arial"/>
                <a:ea typeface="Arial"/>
                <a:cs typeface="Arial"/>
                <a:sym typeface="Arial"/>
              </a:defRPr>
            </a:pPr>
            <a:r>
              <a:rPr lang="en-GB" dirty="0" smtClean="0"/>
              <a:t>pre-decided designs</a:t>
            </a:r>
          </a:p>
          <a:p>
            <a:pPr marL="701573" lvl="1" indent="-318897" defTabSz="1088502">
              <a:spcBef>
                <a:spcPts val="502"/>
              </a:spcBef>
              <a:buSzPct val="100000"/>
              <a:buFont typeface="Arial"/>
              <a:buChar char="–"/>
              <a:defRPr sz="2400">
                <a:solidFill>
                  <a:srgbClr val="000000"/>
                </a:solidFill>
                <a:latin typeface="Arial"/>
                <a:ea typeface="Arial"/>
                <a:cs typeface="Arial"/>
                <a:sym typeface="Arial"/>
              </a:defRPr>
            </a:pPr>
            <a:r>
              <a:rPr lang="en-GB" dirty="0" smtClean="0"/>
              <a:t>statistical analysis</a:t>
            </a:r>
          </a:p>
          <a:p>
            <a:pPr marL="391373" indent="-391373" defTabSz="1088502">
              <a:spcBef>
                <a:spcPts val="586"/>
              </a:spcBef>
              <a:buSzPct val="100000"/>
              <a:buFont typeface="Arial"/>
              <a:buChar char="•"/>
              <a:defRPr sz="3000">
                <a:solidFill>
                  <a:srgbClr val="000000"/>
                </a:solidFill>
                <a:latin typeface="Arial"/>
                <a:ea typeface="Arial"/>
                <a:cs typeface="Arial"/>
                <a:sym typeface="Arial"/>
              </a:defRPr>
            </a:pPr>
            <a:r>
              <a:rPr lang="en-GB" dirty="0" smtClean="0"/>
              <a:t>Helps us to understand whether a treatment works, how common something is, whether a measure is a good measure, whether things are related such as obesity and pain in OA knee</a:t>
            </a:r>
          </a:p>
          <a:p>
            <a:endParaRPr lang="en-GB" dirty="0"/>
          </a:p>
        </p:txBody>
      </p:sp>
      <p:sp>
        <p:nvSpPr>
          <p:cNvPr id="9" name="Rectangle 8"/>
          <p:cNvSpPr/>
          <p:nvPr/>
        </p:nvSpPr>
        <p:spPr>
          <a:xfrm>
            <a:off x="1063557" y="6286779"/>
            <a:ext cx="9286672" cy="369332"/>
          </a:xfrm>
          <a:prstGeom prst="rect">
            <a:avLst/>
          </a:prstGeom>
        </p:spPr>
        <p:txBody>
          <a:bodyPr wrap="square">
            <a:spAutoFit/>
          </a:bodyPr>
          <a:lstStyle/>
          <a:p>
            <a:r>
              <a:rPr lang="en-GB" dirty="0" smtClean="0"/>
              <a:t>If a research paper involves measuring attitudes or feelings then it is quantitative.</a:t>
            </a:r>
            <a:endParaRPr lang="en-GB" dirty="0" smtClean="0"/>
          </a:p>
        </p:txBody>
      </p:sp>
    </p:spTree>
    <p:extLst>
      <p:ext uri="{BB962C8B-B14F-4D97-AF65-F5344CB8AC3E}">
        <p14:creationId xmlns:p14="http://schemas.microsoft.com/office/powerpoint/2010/main" xmlns="" val="293616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2" name="Table 402"/>
          <p:cNvGraphicFramePr/>
          <p:nvPr/>
        </p:nvGraphicFramePr>
        <p:xfrm>
          <a:off x="719402" y="1556792"/>
          <a:ext cx="10960894" cy="3939066"/>
        </p:xfrm>
        <a:graphic>
          <a:graphicData uri="http://schemas.openxmlformats.org/drawingml/2006/table">
            <a:tbl>
              <a:tblPr firstRow="1">
                <a:tableStyleId>{3C2FFA5D-87B4-456A-9821-1D502468CF0F}</a:tableStyleId>
              </a:tblPr>
              <a:tblGrid>
                <a:gridCol w="2397662"/>
                <a:gridCol w="2301756"/>
                <a:gridCol w="3548540"/>
                <a:gridCol w="2712936"/>
              </a:tblGrid>
              <a:tr h="578644">
                <a:tc>
                  <a:txBody>
                    <a:bodyPr/>
                    <a:lstStyle/>
                    <a:p>
                      <a:pPr algn="l" defTabSz="1300480">
                        <a:defRPr>
                          <a:solidFill>
                            <a:srgbClr val="000000"/>
                          </a:solidFill>
                        </a:defRPr>
                      </a:pPr>
                      <a:r>
                        <a:rPr sz="1700" dirty="0">
                          <a:sym typeface="Arial"/>
                        </a:rPr>
                        <a:t>Experimental</a:t>
                      </a:r>
                      <a:endParaRPr sz="1700" b="1" dirty="0">
                        <a:solidFill>
                          <a:srgbClr val="FFFFFF"/>
                        </a:solidFill>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Quasi-experimental</a:t>
                      </a:r>
                      <a:endParaRPr sz="1700" b="1">
                        <a:solidFill>
                          <a:srgbClr val="FFFFFF"/>
                        </a:solidFill>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Non-experimental</a:t>
                      </a:r>
                      <a:endParaRPr sz="1700" b="1">
                        <a:solidFill>
                          <a:srgbClr val="FFFFFF"/>
                        </a:solidFill>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Non-experimental</a:t>
                      </a:r>
                      <a:endParaRPr sz="1700" b="1">
                        <a:solidFill>
                          <a:srgbClr val="FFFFFF"/>
                        </a:solidFill>
                        <a:latin typeface="Arial"/>
                        <a:ea typeface="Arial"/>
                        <a:cs typeface="Arial"/>
                        <a:sym typeface="Arial"/>
                      </a:endParaRPr>
                    </a:p>
                  </a:txBody>
                  <a:tcPr marL="42863" marR="42863" marT="32147" marB="32147" horzOverflow="overflow"/>
                </a:tc>
              </a:tr>
              <a:tr h="321469">
                <a:tc>
                  <a:txBody>
                    <a:bodyPr/>
                    <a:lstStyle/>
                    <a:p>
                      <a:pPr algn="l" defTabSz="1300480">
                        <a:defRPr>
                          <a:solidFill>
                            <a:srgbClr val="000000"/>
                          </a:solidFill>
                        </a:defRPr>
                      </a:pPr>
                      <a:r>
                        <a:rPr sz="1700">
                          <a:sym typeface="Arial"/>
                        </a:rPr>
                        <a:t>Quantitative</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Quantitative</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May be quantitative</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Qualitative</a:t>
                      </a:r>
                      <a:endParaRPr sz="1700">
                        <a:latin typeface="Arial"/>
                        <a:ea typeface="Arial"/>
                        <a:cs typeface="Arial"/>
                        <a:sym typeface="Arial"/>
                      </a:endParaRPr>
                    </a:p>
                  </a:txBody>
                  <a:tcPr marL="42863" marR="42863" marT="32147" marB="32147" horzOverflow="overflow"/>
                </a:tc>
              </a:tr>
              <a:tr h="835819">
                <a:tc>
                  <a:txBody>
                    <a:bodyPr/>
                    <a:lstStyle/>
                    <a:p>
                      <a:pPr algn="l" defTabSz="1300480">
                        <a:defRPr>
                          <a:solidFill>
                            <a:srgbClr val="000000"/>
                          </a:solidFill>
                        </a:defRPr>
                      </a:pPr>
                      <a:r>
                        <a:rPr sz="1700">
                          <a:sym typeface="Arial"/>
                        </a:rPr>
                        <a:t>Investigate an "intervention"</a:t>
                      </a:r>
                      <a:endParaRPr sz="1700">
                        <a:latin typeface="Arial"/>
                        <a:ea typeface="Arial"/>
                        <a:cs typeface="Arial"/>
                        <a:sym typeface="Arial"/>
                      </a:endParaRPr>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r>
                        <a:rPr sz="1700"/>
                        <a:t>Investigate an "intervention"</a:t>
                      </a:r>
                    </a:p>
                  </a:txBody>
                  <a:tcPr marL="42863" marR="42863" marT="32147" marB="32147" horzOverflow="overflow"/>
                </a:tc>
                <a:tc>
                  <a:txBody>
                    <a:bodyPr/>
                    <a:lstStyle/>
                    <a:p>
                      <a:pPr algn="l" defTabSz="1300480">
                        <a:defRPr>
                          <a:solidFill>
                            <a:srgbClr val="000000"/>
                          </a:solidFill>
                        </a:defRPr>
                      </a:pPr>
                      <a:r>
                        <a:rPr sz="1700">
                          <a:sym typeface="Arial"/>
                        </a:rPr>
                        <a:t>May look for relationships between phenomena</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Investigate people/experiences/phenomena</a:t>
                      </a:r>
                      <a:endParaRPr sz="1700">
                        <a:latin typeface="Arial"/>
                        <a:ea typeface="Arial"/>
                        <a:cs typeface="Arial"/>
                        <a:sym typeface="Arial"/>
                      </a:endParaRPr>
                    </a:p>
                  </a:txBody>
                  <a:tcPr marL="42863" marR="42863" marT="32147" marB="32147" horzOverflow="overflow"/>
                </a:tc>
              </a:tr>
              <a:tr h="321469">
                <a:tc>
                  <a:txBody>
                    <a:bodyPr/>
                    <a:lstStyle/>
                    <a:p>
                      <a:pPr algn="l" defTabSz="1300480">
                        <a:defRPr>
                          <a:solidFill>
                            <a:srgbClr val="000000"/>
                          </a:solidFill>
                        </a:defRPr>
                      </a:pPr>
                      <a:r>
                        <a:rPr sz="1700">
                          <a:sym typeface="Arial"/>
                        </a:rPr>
                        <a:t>RCT</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Pretest-posttest</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Observational</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Focus groups</a:t>
                      </a:r>
                      <a:endParaRPr sz="1700">
                        <a:latin typeface="Arial"/>
                        <a:ea typeface="Arial"/>
                        <a:cs typeface="Arial"/>
                        <a:sym typeface="Arial"/>
                      </a:endParaRPr>
                    </a:p>
                  </a:txBody>
                  <a:tcPr marL="42863" marR="42863" marT="32147" marB="32147" horzOverflow="overflow"/>
                </a:tc>
              </a:tr>
              <a:tr h="321469">
                <a:tc>
                  <a:txBody>
                    <a:bodyPr/>
                    <a:lstStyle/>
                    <a:p>
                      <a:pPr algn="l" defTabSz="1300480">
                        <a:defRPr>
                          <a:solidFill>
                            <a:srgbClr val="000000"/>
                          </a:solidFill>
                        </a:defRPr>
                      </a:pPr>
                      <a:r>
                        <a:rPr sz="1700">
                          <a:sym typeface="Arial"/>
                        </a:rPr>
                        <a:t>Controlled trials</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Cohort studies</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Survey</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Interviews</a:t>
                      </a:r>
                      <a:endParaRPr sz="1700">
                        <a:latin typeface="Arial"/>
                        <a:ea typeface="Arial"/>
                        <a:cs typeface="Arial"/>
                        <a:sym typeface="Arial"/>
                      </a:endParaRPr>
                    </a:p>
                  </a:txBody>
                  <a:tcPr marL="42863" marR="42863" marT="32147" marB="32147" horzOverflow="overflow"/>
                </a:tc>
              </a:tr>
              <a:tr h="578644">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a:solidFill>
                            <a:srgbClr val="000000"/>
                          </a:solidFill>
                        </a:defRPr>
                      </a:pPr>
                      <a:r>
                        <a:rPr sz="1700">
                          <a:sym typeface="Arial"/>
                        </a:rPr>
                        <a:t>Cross-sectional</a:t>
                      </a:r>
                      <a:endParaRPr sz="1700">
                        <a:latin typeface="Arial"/>
                        <a:ea typeface="Arial"/>
                        <a:cs typeface="Arial"/>
                        <a:sym typeface="Arial"/>
                      </a:endParaRPr>
                    </a:p>
                  </a:txBody>
                  <a:tcPr marL="42863" marR="42863" marT="32147" marB="32147" horzOverflow="overflow"/>
                </a:tc>
                <a:tc>
                  <a:txBody>
                    <a:bodyPr/>
                    <a:lstStyle/>
                    <a:p>
                      <a:pPr algn="l" defTabSz="1300480">
                        <a:defRPr>
                          <a:solidFill>
                            <a:srgbClr val="000000"/>
                          </a:solidFill>
                        </a:defRPr>
                      </a:pPr>
                      <a:r>
                        <a:rPr sz="1700">
                          <a:sym typeface="Arial"/>
                        </a:rPr>
                        <a:t>Open-ended questionnaires</a:t>
                      </a:r>
                      <a:endParaRPr sz="1700">
                        <a:latin typeface="Arial"/>
                        <a:ea typeface="Arial"/>
                        <a:cs typeface="Arial"/>
                        <a:sym typeface="Arial"/>
                      </a:endParaRPr>
                    </a:p>
                  </a:txBody>
                  <a:tcPr marL="42863" marR="42863" marT="32147" marB="32147" horzOverflow="overflow"/>
                </a:tc>
              </a:tr>
              <a:tr h="321469">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a:solidFill>
                            <a:srgbClr val="000000"/>
                          </a:solidFill>
                        </a:defRPr>
                      </a:pPr>
                      <a:r>
                        <a:rPr sz="1700">
                          <a:sym typeface="Arial"/>
                        </a:rPr>
                        <a:t>Case series</a:t>
                      </a:r>
                      <a:endParaRPr sz="1700">
                        <a:latin typeface="Arial"/>
                        <a:ea typeface="Arial"/>
                        <a:cs typeface="Arial"/>
                        <a:sym typeface="Arial"/>
                      </a:endParaRPr>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r>
              <a:tr h="321469">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a:solidFill>
                            <a:srgbClr val="000000"/>
                          </a:solidFill>
                        </a:defRPr>
                      </a:pPr>
                      <a:r>
                        <a:rPr sz="1700">
                          <a:sym typeface="Arial"/>
                        </a:rPr>
                        <a:t>Case control</a:t>
                      </a:r>
                      <a:endParaRPr sz="1700">
                        <a:latin typeface="Arial"/>
                        <a:ea typeface="Arial"/>
                        <a:cs typeface="Arial"/>
                        <a:sym typeface="Arial"/>
                      </a:endParaRPr>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r>
              <a:tr h="321469">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endParaRPr sz="1700"/>
                    </a:p>
                  </a:txBody>
                  <a:tcPr marL="42863" marR="42863" marT="32147" marB="32147" horzOverflow="overflow"/>
                </a:tc>
                <a:tc>
                  <a:txBody>
                    <a:bodyPr/>
                    <a:lstStyle/>
                    <a:p>
                      <a:pPr algn="l" defTabSz="1300480">
                        <a:defRPr>
                          <a:solidFill>
                            <a:srgbClr val="000000"/>
                          </a:solidFill>
                        </a:defRPr>
                      </a:pPr>
                      <a:r>
                        <a:rPr sz="1700">
                          <a:sym typeface="Arial"/>
                        </a:rPr>
                        <a:t>Measurement research</a:t>
                      </a:r>
                      <a:endParaRPr sz="1700">
                        <a:latin typeface="Arial"/>
                        <a:ea typeface="Arial"/>
                        <a:cs typeface="Arial"/>
                        <a:sym typeface="Arial"/>
                      </a:endParaRPr>
                    </a:p>
                  </a:txBody>
                  <a:tcPr marL="42863" marR="42863" marT="32147" marB="32147" horzOverflow="overflow"/>
                </a:tc>
                <a:tc>
                  <a:txBody>
                    <a:bodyPr/>
                    <a:lstStyle/>
                    <a:p>
                      <a:pPr algn="l" defTabSz="1300480">
                        <a:defRPr sz="2400">
                          <a:solidFill>
                            <a:srgbClr val="000000"/>
                          </a:solidFill>
                          <a:latin typeface="Arial"/>
                          <a:ea typeface="Arial"/>
                          <a:cs typeface="Arial"/>
                          <a:sym typeface="Arial"/>
                        </a:defRPr>
                      </a:pPr>
                      <a:endParaRPr sz="1700" dirty="0"/>
                    </a:p>
                  </a:txBody>
                  <a:tcPr marL="42863" marR="42863" marT="32147" marB="32147" horzOverflow="overflow"/>
                </a:tc>
              </a:tr>
            </a:tbl>
          </a:graphicData>
        </a:graphic>
      </p:graphicFrame>
      <p:sp>
        <p:nvSpPr>
          <p:cNvPr id="403" name="Shape 403"/>
          <p:cNvSpPr>
            <a:spLocks noGrp="1"/>
          </p:cNvSpPr>
          <p:nvPr>
            <p:ph type="title"/>
          </p:nvPr>
        </p:nvSpPr>
        <p:spPr>
          <a:prstGeom prst="rect">
            <a:avLst/>
          </a:prstGeom>
        </p:spPr>
        <p:txBody>
          <a:bodyPr/>
          <a:lstStyle/>
          <a:p>
            <a:r>
              <a:t>Research can be...</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Shape 405"/>
          <p:cNvSpPr>
            <a:spLocks noGrp="1"/>
          </p:cNvSpPr>
          <p:nvPr>
            <p:ph type="title"/>
          </p:nvPr>
        </p:nvSpPr>
        <p:spPr>
          <a:prstGeom prst="rect">
            <a:avLst/>
          </a:prstGeom>
        </p:spPr>
        <p:txBody>
          <a:bodyPr>
            <a:normAutofit fontScale="90000"/>
          </a:bodyPr>
          <a:lstStyle>
            <a:lvl1pPr>
              <a:defRPr sz="5000"/>
            </a:lvl1pPr>
          </a:lstStyle>
          <a:p>
            <a:r>
              <a:t>Some of those terms again - non experimental:</a:t>
            </a:r>
          </a:p>
        </p:txBody>
      </p:sp>
      <p:sp>
        <p:nvSpPr>
          <p:cNvPr id="406" name="Shape 406"/>
          <p:cNvSpPr/>
          <p:nvPr/>
        </p:nvSpPr>
        <p:spPr>
          <a:xfrm>
            <a:off x="575386" y="1771105"/>
            <a:ext cx="11041228" cy="3782711"/>
          </a:xfrm>
          <a:prstGeom prst="rect">
            <a:avLst/>
          </a:prstGeom>
          <a:ln w="12700">
            <a:miter lim="400000"/>
          </a:ln>
          <a:extLst>
            <a:ext uri="{C572A759-6A51-4108-AA02-DFA0A04FC94B}">
              <ma14:wrappingTextBoxFlag xmlns:ma14="http://schemas.microsoft.com/office/mac/drawingml/2011/main" xmlns="" val="1"/>
            </a:ext>
          </a:extLst>
        </p:spPr>
        <p:txBody>
          <a:bodyPr lIns="54424" tIns="54424" rIns="54424" bIns="54424">
            <a:spAutoFit/>
          </a:bodyPr>
          <a:lstStyle/>
          <a:p>
            <a:pPr marL="338828" indent="-338828" defTabSz="1088502">
              <a:spcBef>
                <a:spcPts val="1423"/>
              </a:spcBef>
              <a:buSzPct val="100000"/>
              <a:buFont typeface="Arial"/>
              <a:buChar char="•"/>
              <a:defRPr sz="3400">
                <a:solidFill>
                  <a:srgbClr val="000000"/>
                </a:solidFill>
                <a:latin typeface="Arial"/>
                <a:ea typeface="Arial"/>
                <a:cs typeface="Arial"/>
                <a:sym typeface="Arial"/>
              </a:defRPr>
            </a:pPr>
            <a:r>
              <a:rPr sz="2400" dirty="0"/>
              <a:t>Cohort studies = follows a group of people over time to see who develops a disease, (e.g. smokers/non-smokers)</a:t>
            </a:r>
          </a:p>
          <a:p>
            <a:pPr marL="338828" indent="-338828" defTabSz="1088502">
              <a:spcBef>
                <a:spcPts val="1423"/>
              </a:spcBef>
              <a:buSzPct val="100000"/>
              <a:buFont typeface="Arial"/>
              <a:buChar char="•"/>
              <a:defRPr sz="3400">
                <a:solidFill>
                  <a:srgbClr val="000000"/>
                </a:solidFill>
                <a:latin typeface="Arial"/>
                <a:ea typeface="Arial"/>
                <a:cs typeface="Arial"/>
                <a:sym typeface="Arial"/>
              </a:defRPr>
            </a:pPr>
            <a:r>
              <a:rPr sz="2400" dirty="0"/>
              <a:t>Case control = compare a group of people with a disease to those without the disease to see if they differ (might tell us what impacts upon that disease)</a:t>
            </a:r>
          </a:p>
          <a:p>
            <a:pPr marL="338828" indent="-338828" defTabSz="1088502">
              <a:spcBef>
                <a:spcPts val="1423"/>
              </a:spcBef>
              <a:buSzPct val="100000"/>
              <a:buFont typeface="Arial"/>
              <a:buChar char="•"/>
              <a:defRPr sz="3400">
                <a:solidFill>
                  <a:srgbClr val="000000"/>
                </a:solidFill>
                <a:latin typeface="Arial"/>
                <a:ea typeface="Arial"/>
                <a:cs typeface="Arial"/>
                <a:sym typeface="Arial"/>
              </a:defRPr>
            </a:pPr>
            <a:r>
              <a:rPr sz="2400" dirty="0"/>
              <a:t>Survey = asks lots of people questions</a:t>
            </a:r>
          </a:p>
          <a:p>
            <a:pPr marL="338828" indent="-338828" defTabSz="1088502">
              <a:spcBef>
                <a:spcPts val="1423"/>
              </a:spcBef>
              <a:buSzPct val="100000"/>
              <a:buFont typeface="Arial"/>
              <a:buChar char="•"/>
              <a:defRPr sz="3400">
                <a:solidFill>
                  <a:srgbClr val="000000"/>
                </a:solidFill>
                <a:latin typeface="Arial"/>
                <a:ea typeface="Arial"/>
                <a:cs typeface="Arial"/>
                <a:sym typeface="Arial"/>
              </a:defRPr>
            </a:pPr>
            <a:r>
              <a:rPr sz="2400" dirty="0"/>
              <a:t>Cross-sectional = any study where we look at a group of patients once only</a:t>
            </a:r>
          </a:p>
          <a:p>
            <a:pPr marL="338828" indent="-338828" defTabSz="1088502">
              <a:spcBef>
                <a:spcPts val="1423"/>
              </a:spcBef>
              <a:buSzPct val="100000"/>
              <a:buFont typeface="Arial"/>
              <a:buChar char="•"/>
              <a:defRPr sz="3400">
                <a:solidFill>
                  <a:srgbClr val="000000"/>
                </a:solidFill>
                <a:latin typeface="Arial"/>
                <a:ea typeface="Arial"/>
                <a:cs typeface="Arial"/>
                <a:sym typeface="Arial"/>
              </a:defRPr>
            </a:pPr>
            <a:r>
              <a:rPr sz="2400" dirty="0"/>
              <a:t>Measurement research = research looking at reliability, validity and responsiveness of measures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Shape 408"/>
          <p:cNvSpPr>
            <a:spLocks noGrp="1"/>
          </p:cNvSpPr>
          <p:nvPr>
            <p:ph type="title"/>
          </p:nvPr>
        </p:nvSpPr>
        <p:spPr>
          <a:prstGeom prst="rect">
            <a:avLst/>
          </a:prstGeom>
        </p:spPr>
        <p:txBody>
          <a:bodyPr>
            <a:normAutofit fontScale="90000"/>
          </a:bodyPr>
          <a:lstStyle>
            <a:lvl1pPr defTabSz="1235455">
              <a:defRPr sz="5130"/>
            </a:lvl1pPr>
          </a:lstStyle>
          <a:p>
            <a:r>
              <a:t>Some of those terms again - experimental</a:t>
            </a:r>
          </a:p>
        </p:txBody>
      </p:sp>
      <p:sp>
        <p:nvSpPr>
          <p:cNvPr id="409" name="Shape 409"/>
          <p:cNvSpPr>
            <a:spLocks noGrp="1"/>
          </p:cNvSpPr>
          <p:nvPr>
            <p:ph type="body" idx="1"/>
          </p:nvPr>
        </p:nvSpPr>
        <p:spPr>
          <a:xfrm>
            <a:off x="609599" y="1600200"/>
            <a:ext cx="10972802" cy="4925145"/>
          </a:xfrm>
          <a:prstGeom prst="rect">
            <a:avLst/>
          </a:prstGeom>
        </p:spPr>
        <p:txBody>
          <a:bodyPr>
            <a:normAutofit/>
          </a:bodyPr>
          <a:lstStyle/>
          <a:p>
            <a:pPr marL="389510" indent="-389510">
              <a:spcBef>
                <a:spcPts val="2093"/>
              </a:spcBef>
              <a:defRPr sz="3800"/>
            </a:pPr>
            <a:r>
              <a:rPr sz="2400" dirty="0"/>
              <a:t>Controlled trials = a trial of an intervention where one group gets the intervention and another group (the control group) doesn't</a:t>
            </a:r>
          </a:p>
          <a:p>
            <a:pPr marL="389510" indent="-389510">
              <a:spcBef>
                <a:spcPts val="2093"/>
              </a:spcBef>
              <a:defRPr sz="3800"/>
            </a:pPr>
            <a:r>
              <a:rPr sz="2400" dirty="0"/>
              <a:t>Pretest-posttest = a trial with only one group of patients, everyone gets the treatment and we look to see if they have got better</a:t>
            </a:r>
          </a:p>
          <a:p>
            <a:pPr marL="389510" indent="-389510">
              <a:spcBef>
                <a:spcPts val="2093"/>
              </a:spcBef>
              <a:defRPr sz="3800"/>
            </a:pPr>
            <a:r>
              <a:rPr sz="2400" dirty="0"/>
              <a:t>Single case study = tests an intervention on just one person to see if they change</a:t>
            </a:r>
          </a:p>
          <a:p>
            <a:pPr marL="389510" indent="-389510">
              <a:spcBef>
                <a:spcPts val="2093"/>
              </a:spcBef>
              <a:defRPr sz="3800"/>
            </a:pPr>
            <a:r>
              <a:rPr sz="2400" dirty="0"/>
              <a:t>Case series = a series of single case studies</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119663" y="96802"/>
            <a:ext cx="1747773" cy="605309"/>
          </a:xfrm>
          <a:prstGeom prst="rect">
            <a:avLst/>
          </a:prstGeom>
        </p:spPr>
      </p:pic>
      <p:pic>
        <p:nvPicPr>
          <p:cNvPr id="3" name="Picture 2"/>
          <p:cNvPicPr>
            <a:picLocks noChangeAspect="1"/>
          </p:cNvPicPr>
          <p:nvPr/>
        </p:nvPicPr>
        <p:blipFill>
          <a:blip r:embed="rId4" cstate="print"/>
          <a:stretch>
            <a:fillRect/>
          </a:stretch>
        </p:blipFill>
        <p:spPr>
          <a:xfrm>
            <a:off x="10835576" y="96802"/>
            <a:ext cx="794048" cy="502357"/>
          </a:xfrm>
          <a:prstGeom prst="rect">
            <a:avLst/>
          </a:prstGeom>
        </p:spPr>
      </p:pic>
      <p:graphicFrame>
        <p:nvGraphicFramePr>
          <p:cNvPr id="8" name="Diagram 7"/>
          <p:cNvGraphicFramePr/>
          <p:nvPr>
            <p:extLst>
              <p:ext uri="{D42A27DB-BD31-4B8C-83A1-F6EECF244321}">
                <p14:modId xmlns:p14="http://schemas.microsoft.com/office/powerpoint/2010/main" xmlns="" val="2202807339"/>
              </p:ext>
            </p:extLst>
          </p:nvPr>
        </p:nvGraphicFramePr>
        <p:xfrm>
          <a:off x="515155" y="347980"/>
          <a:ext cx="10934163" cy="580348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cxnSp>
        <p:nvCxnSpPr>
          <p:cNvPr id="10" name="Straight Arrow Connector 9"/>
          <p:cNvCxnSpPr/>
          <p:nvPr/>
        </p:nvCxnSpPr>
        <p:spPr>
          <a:xfrm flipV="1">
            <a:off x="1094704" y="1596980"/>
            <a:ext cx="2807595" cy="293638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8667482" y="1620670"/>
            <a:ext cx="2962142" cy="350928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4574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Shape 415"/>
          <p:cNvSpPr>
            <a:spLocks noGrp="1"/>
          </p:cNvSpPr>
          <p:nvPr>
            <p:ph type="title"/>
          </p:nvPr>
        </p:nvSpPr>
        <p:spPr>
          <a:prstGeom prst="rect">
            <a:avLst/>
          </a:prstGeom>
        </p:spPr>
        <p:txBody>
          <a:bodyPr>
            <a:normAutofit/>
          </a:bodyPr>
          <a:lstStyle>
            <a:lvl1pPr defTabSz="1235455">
              <a:defRPr sz="5130"/>
            </a:lvl1pPr>
          </a:lstStyle>
          <a:p>
            <a:r>
              <a:rPr lang="en-GB" dirty="0" smtClean="0"/>
              <a:t>R</a:t>
            </a:r>
            <a:r>
              <a:rPr dirty="0" err="1" smtClean="0"/>
              <a:t>andomised</a:t>
            </a:r>
            <a:r>
              <a:rPr dirty="0" smtClean="0"/>
              <a:t> </a:t>
            </a:r>
            <a:r>
              <a:rPr dirty="0"/>
              <a:t>controlled </a:t>
            </a:r>
            <a:r>
              <a:rPr dirty="0" smtClean="0"/>
              <a:t>trial</a:t>
            </a:r>
            <a:r>
              <a:rPr lang="en-GB" dirty="0" smtClean="0"/>
              <a:t> (RCT0</a:t>
            </a:r>
            <a:endParaRPr dirty="0"/>
          </a:p>
        </p:txBody>
      </p:sp>
      <p:sp>
        <p:nvSpPr>
          <p:cNvPr id="416" name="Shape 416"/>
          <p:cNvSpPr/>
          <p:nvPr/>
        </p:nvSpPr>
        <p:spPr>
          <a:xfrm>
            <a:off x="4271797" y="1628800"/>
            <a:ext cx="3360375" cy="1224137"/>
          </a:xfrm>
          <a:prstGeom prst="ellipse">
            <a:avLst/>
          </a:prstGeom>
          <a:solidFill>
            <a:srgbClr val="4F81BD"/>
          </a:solidFill>
          <a:ln w="25400">
            <a:solidFill>
              <a:srgbClr val="3A5E8A"/>
            </a:solidFill>
          </a:ln>
        </p:spPr>
        <p:txBody>
          <a:bodyPr lIns="54424" tIns="54424" rIns="54424" bIns="54424" anchor="ctr"/>
          <a:lstStyle/>
          <a:p>
            <a:pPr defTabSz="1088502">
              <a:defRPr sz="2400">
                <a:latin typeface="Arial"/>
                <a:ea typeface="Arial"/>
                <a:cs typeface="Arial"/>
                <a:sym typeface="Arial"/>
              </a:defRPr>
            </a:pPr>
            <a:endParaRPr dirty="0"/>
          </a:p>
        </p:txBody>
      </p:sp>
      <p:pic>
        <p:nvPicPr>
          <p:cNvPr id="417" name="image2.png"/>
          <p:cNvPicPr>
            <a:picLocks noChangeAspect="1"/>
          </p:cNvPicPr>
          <p:nvPr/>
        </p:nvPicPr>
        <p:blipFill>
          <a:blip r:embed="rId2" cstate="print">
            <a:extLst/>
          </a:blip>
          <a:stretch>
            <a:fillRect/>
          </a:stretch>
        </p:blipFill>
        <p:spPr>
          <a:xfrm>
            <a:off x="1487490" y="3118349"/>
            <a:ext cx="2784310" cy="1026508"/>
          </a:xfrm>
          <a:prstGeom prst="rect">
            <a:avLst/>
          </a:prstGeom>
          <a:ln w="12700">
            <a:miter lim="400000"/>
          </a:ln>
        </p:spPr>
      </p:pic>
      <p:pic>
        <p:nvPicPr>
          <p:cNvPr id="418" name="image2.png"/>
          <p:cNvPicPr>
            <a:picLocks noChangeAspect="1"/>
          </p:cNvPicPr>
          <p:nvPr/>
        </p:nvPicPr>
        <p:blipFill>
          <a:blip r:embed="rId3" cstate="print">
            <a:extLst/>
          </a:blip>
          <a:stretch>
            <a:fillRect/>
          </a:stretch>
        </p:blipFill>
        <p:spPr>
          <a:xfrm>
            <a:off x="7792831" y="3054984"/>
            <a:ext cx="2940091" cy="1083940"/>
          </a:xfrm>
          <a:prstGeom prst="rect">
            <a:avLst/>
          </a:prstGeom>
          <a:ln w="12700">
            <a:miter lim="400000"/>
          </a:ln>
        </p:spPr>
      </p:pic>
      <p:pic>
        <p:nvPicPr>
          <p:cNvPr id="419" name="image2.tif"/>
          <p:cNvPicPr>
            <a:picLocks noChangeAspect="1"/>
          </p:cNvPicPr>
          <p:nvPr/>
        </p:nvPicPr>
        <p:blipFill>
          <a:blip r:embed="rId2" cstate="print">
            <a:extLst/>
          </a:blip>
          <a:stretch>
            <a:fillRect/>
          </a:stretch>
        </p:blipFill>
        <p:spPr>
          <a:xfrm>
            <a:off x="1487489" y="5229200"/>
            <a:ext cx="2998153" cy="1105346"/>
          </a:xfrm>
          <a:prstGeom prst="rect">
            <a:avLst/>
          </a:prstGeom>
          <a:ln w="12700">
            <a:miter lim="400000"/>
          </a:ln>
        </p:spPr>
      </p:pic>
      <p:pic>
        <p:nvPicPr>
          <p:cNvPr id="420" name="image2.png"/>
          <p:cNvPicPr>
            <a:picLocks noChangeAspect="1"/>
          </p:cNvPicPr>
          <p:nvPr/>
        </p:nvPicPr>
        <p:blipFill>
          <a:blip r:embed="rId3" cstate="print">
            <a:extLst/>
          </a:blip>
          <a:stretch>
            <a:fillRect/>
          </a:stretch>
        </p:blipFill>
        <p:spPr>
          <a:xfrm>
            <a:off x="7734769" y="5229200"/>
            <a:ext cx="2998153" cy="1105346"/>
          </a:xfrm>
          <a:prstGeom prst="rect">
            <a:avLst/>
          </a:prstGeom>
          <a:ln w="12700">
            <a:miter lim="400000"/>
          </a:ln>
        </p:spPr>
      </p:pic>
      <p:sp>
        <p:nvSpPr>
          <p:cNvPr id="421" name="Shape 421"/>
          <p:cNvSpPr/>
          <p:nvPr/>
        </p:nvSpPr>
        <p:spPr>
          <a:xfrm rot="7913560">
            <a:off x="3983765" y="2632542"/>
            <a:ext cx="576065" cy="440789"/>
          </a:xfrm>
          <a:prstGeom prst="rightArrow">
            <a:avLst>
              <a:gd name="adj1" fmla="val 50000"/>
              <a:gd name="adj2" fmla="val 50000"/>
            </a:avLst>
          </a:prstGeom>
          <a:solidFill>
            <a:srgbClr val="4F81BD"/>
          </a:solidFill>
          <a:ln w="25400">
            <a:solidFill>
              <a:srgbClr val="3A5E8A"/>
            </a:solidFill>
          </a:ln>
        </p:spPr>
        <p:txBody>
          <a:bodyPr lIns="54424" tIns="54424" rIns="54424" bIns="54424" anchor="ctr"/>
          <a:lstStyle/>
          <a:p>
            <a:pPr defTabSz="1088502">
              <a:defRPr sz="2400">
                <a:latin typeface="Arial"/>
                <a:ea typeface="Arial"/>
                <a:cs typeface="Arial"/>
                <a:sym typeface="Arial"/>
              </a:defRPr>
            </a:pPr>
            <a:endParaRPr dirty="0"/>
          </a:p>
        </p:txBody>
      </p:sp>
      <p:pic>
        <p:nvPicPr>
          <p:cNvPr id="422" name="image3.png"/>
          <p:cNvPicPr>
            <a:picLocks noChangeAspect="1"/>
          </p:cNvPicPr>
          <p:nvPr/>
        </p:nvPicPr>
        <p:blipFill>
          <a:blip r:embed="rId4" cstate="print">
            <a:extLst/>
          </a:blip>
          <a:stretch>
            <a:fillRect/>
          </a:stretch>
        </p:blipFill>
        <p:spPr>
          <a:xfrm rot="18986766">
            <a:off x="2546268" y="4365105"/>
            <a:ext cx="666752" cy="523875"/>
          </a:xfrm>
          <a:prstGeom prst="rect">
            <a:avLst/>
          </a:prstGeom>
          <a:ln w="12700">
            <a:miter lim="400000"/>
          </a:ln>
        </p:spPr>
      </p:pic>
      <p:pic>
        <p:nvPicPr>
          <p:cNvPr id="423" name="image3.png"/>
          <p:cNvPicPr>
            <a:picLocks noChangeAspect="1"/>
          </p:cNvPicPr>
          <p:nvPr/>
        </p:nvPicPr>
        <p:blipFill>
          <a:blip r:embed="rId4" cstate="print">
            <a:extLst/>
          </a:blip>
          <a:stretch>
            <a:fillRect/>
          </a:stretch>
        </p:blipFill>
        <p:spPr>
          <a:xfrm rot="19052186">
            <a:off x="8929500" y="4365103"/>
            <a:ext cx="666752" cy="523875"/>
          </a:xfrm>
          <a:prstGeom prst="rect">
            <a:avLst/>
          </a:prstGeom>
          <a:ln w="12700">
            <a:miter lim="400000"/>
          </a:ln>
        </p:spPr>
      </p:pic>
      <p:pic>
        <p:nvPicPr>
          <p:cNvPr id="424" name="image3.png"/>
          <p:cNvPicPr>
            <a:picLocks noChangeAspect="1"/>
          </p:cNvPicPr>
          <p:nvPr/>
        </p:nvPicPr>
        <p:blipFill>
          <a:blip r:embed="rId4" cstate="print">
            <a:extLst/>
          </a:blip>
          <a:stretch>
            <a:fillRect/>
          </a:stretch>
        </p:blipFill>
        <p:spPr>
          <a:xfrm rot="15888439">
            <a:off x="7484737" y="2547632"/>
            <a:ext cx="500064" cy="698501"/>
          </a:xfrm>
          <a:prstGeom prst="rect">
            <a:avLst/>
          </a:prstGeom>
          <a:ln w="12700">
            <a:miter lim="400000"/>
          </a:ln>
        </p:spPr>
      </p:pic>
      <p:sp>
        <p:nvSpPr>
          <p:cNvPr id="425" name="Shape 425"/>
          <p:cNvSpPr/>
          <p:nvPr/>
        </p:nvSpPr>
        <p:spPr>
          <a:xfrm>
            <a:off x="4991877" y="3346002"/>
            <a:ext cx="1920214" cy="419233"/>
          </a:xfrm>
          <a:prstGeom prst="leftRightArrow">
            <a:avLst>
              <a:gd name="adj1" fmla="val 50000"/>
              <a:gd name="adj2" fmla="val 50000"/>
            </a:avLst>
          </a:prstGeom>
          <a:solidFill>
            <a:srgbClr val="4F81BD"/>
          </a:solidFill>
          <a:ln w="25400">
            <a:solidFill>
              <a:srgbClr val="3A5E8A"/>
            </a:solidFill>
          </a:ln>
        </p:spPr>
        <p:txBody>
          <a:bodyPr lIns="54424" tIns="54424" rIns="54424" bIns="54424" anchor="ctr"/>
          <a:lstStyle/>
          <a:p>
            <a:pPr defTabSz="1088502">
              <a:defRPr sz="2400">
                <a:latin typeface="Arial"/>
                <a:ea typeface="Arial"/>
                <a:cs typeface="Arial"/>
                <a:sym typeface="Arial"/>
              </a:defRPr>
            </a:pPr>
            <a:endParaRPr dirty="0"/>
          </a:p>
        </p:txBody>
      </p:sp>
      <p:pic>
        <p:nvPicPr>
          <p:cNvPr id="426" name="image4.png"/>
          <p:cNvPicPr>
            <a:picLocks noChangeAspect="1"/>
          </p:cNvPicPr>
          <p:nvPr/>
        </p:nvPicPr>
        <p:blipFill>
          <a:blip r:embed="rId5" cstate="print">
            <a:extLst/>
          </a:blip>
          <a:stretch>
            <a:fillRect/>
          </a:stretch>
        </p:blipFill>
        <p:spPr>
          <a:xfrm>
            <a:off x="5120217" y="5559623"/>
            <a:ext cx="1951568" cy="444501"/>
          </a:xfrm>
          <a:prstGeom prst="rect">
            <a:avLst/>
          </a:prstGeom>
          <a:ln w="12700">
            <a:miter lim="400000"/>
          </a:ln>
        </p:spPr>
      </p:pic>
      <p:sp>
        <p:nvSpPr>
          <p:cNvPr id="427" name="Shape 427"/>
          <p:cNvSpPr/>
          <p:nvPr/>
        </p:nvSpPr>
        <p:spPr>
          <a:xfrm>
            <a:off x="1967541" y="3346001"/>
            <a:ext cx="1883756" cy="848575"/>
          </a:xfrm>
          <a:prstGeom prst="rect">
            <a:avLst/>
          </a:prstGeom>
          <a:ln w="12700">
            <a:miter lim="400000"/>
          </a:ln>
          <a:extLst>
            <a:ext uri="{C572A759-6A51-4108-AA02-DFA0A04FC94B}">
              <ma14:wrappingTextBoxFlag xmlns:ma14="http://schemas.microsoft.com/office/mac/drawingml/2011/main" xmlns="" val="1"/>
            </a:ext>
          </a:extLst>
        </p:spPr>
        <p:txBody>
          <a:bodyPr lIns="54424" tIns="54424" rIns="54424" bIns="54424">
            <a:spAutoFit/>
          </a:bodyPr>
          <a:lstStyle>
            <a:lvl1pPr defTabSz="1300480">
              <a:defRPr sz="2400">
                <a:solidFill>
                  <a:srgbClr val="000000"/>
                </a:solidFill>
                <a:latin typeface="Arial"/>
                <a:ea typeface="Arial"/>
                <a:cs typeface="Arial"/>
                <a:sym typeface="Arial"/>
              </a:defRPr>
            </a:lvl1pPr>
          </a:lstStyle>
          <a:p>
            <a:r>
              <a:t>Intervention Group</a:t>
            </a:r>
          </a:p>
        </p:txBody>
      </p:sp>
      <p:sp>
        <p:nvSpPr>
          <p:cNvPr id="428" name="Shape 428"/>
          <p:cNvSpPr/>
          <p:nvPr/>
        </p:nvSpPr>
        <p:spPr>
          <a:xfrm>
            <a:off x="8304245" y="3232451"/>
            <a:ext cx="1920215" cy="848575"/>
          </a:xfrm>
          <a:prstGeom prst="rect">
            <a:avLst/>
          </a:prstGeom>
          <a:ln w="12700">
            <a:miter lim="400000"/>
          </a:ln>
          <a:extLst>
            <a:ext uri="{C572A759-6A51-4108-AA02-DFA0A04FC94B}">
              <ma14:wrappingTextBoxFlag xmlns:ma14="http://schemas.microsoft.com/office/mac/drawingml/2011/main" xmlns="" val="1"/>
            </a:ext>
          </a:extLst>
        </p:spPr>
        <p:txBody>
          <a:bodyPr lIns="54424" tIns="54424" rIns="54424" bIns="54424">
            <a:spAutoFit/>
          </a:bodyPr>
          <a:lstStyle>
            <a:lvl1pPr algn="l" defTabSz="1300480">
              <a:defRPr sz="2400">
                <a:solidFill>
                  <a:srgbClr val="000000"/>
                </a:solidFill>
                <a:latin typeface="Arial"/>
                <a:ea typeface="Arial"/>
                <a:cs typeface="Arial"/>
                <a:sym typeface="Arial"/>
              </a:defRPr>
            </a:lvl1pPr>
          </a:lstStyle>
          <a:p>
            <a:r>
              <a:t>Control Group</a:t>
            </a:r>
          </a:p>
        </p:txBody>
      </p:sp>
      <p:sp>
        <p:nvSpPr>
          <p:cNvPr id="429" name="Shape 429"/>
          <p:cNvSpPr/>
          <p:nvPr/>
        </p:nvSpPr>
        <p:spPr>
          <a:xfrm>
            <a:off x="1967541" y="5422528"/>
            <a:ext cx="1883756" cy="848575"/>
          </a:xfrm>
          <a:prstGeom prst="rect">
            <a:avLst/>
          </a:prstGeom>
          <a:ln w="12700">
            <a:miter lim="400000"/>
          </a:ln>
          <a:extLst>
            <a:ext uri="{C572A759-6A51-4108-AA02-DFA0A04FC94B}">
              <ma14:wrappingTextBoxFlag xmlns:ma14="http://schemas.microsoft.com/office/mac/drawingml/2011/main" xmlns="" val="1"/>
            </a:ext>
          </a:extLst>
        </p:spPr>
        <p:txBody>
          <a:bodyPr lIns="54424" tIns="54424" rIns="54424" bIns="54424">
            <a:spAutoFit/>
          </a:bodyPr>
          <a:lstStyle>
            <a:lvl1pPr defTabSz="1300480">
              <a:defRPr sz="2400">
                <a:solidFill>
                  <a:srgbClr val="000000"/>
                </a:solidFill>
                <a:latin typeface="Arial"/>
                <a:ea typeface="Arial"/>
                <a:cs typeface="Arial"/>
                <a:sym typeface="Arial"/>
              </a:defRPr>
            </a:lvl1pPr>
          </a:lstStyle>
          <a:p>
            <a:r>
              <a:t>Intervention Group</a:t>
            </a:r>
          </a:p>
        </p:txBody>
      </p:sp>
      <p:pic>
        <p:nvPicPr>
          <p:cNvPr id="430" name="image5.png"/>
          <p:cNvPicPr>
            <a:picLocks noChangeAspect="1"/>
          </p:cNvPicPr>
          <p:nvPr/>
        </p:nvPicPr>
        <p:blipFill>
          <a:blip r:embed="rId6" cstate="print">
            <a:extLst/>
          </a:blip>
          <a:stretch>
            <a:fillRect/>
          </a:stretch>
        </p:blipFill>
        <p:spPr>
          <a:xfrm>
            <a:off x="8458809" y="5397697"/>
            <a:ext cx="1991784" cy="768351"/>
          </a:xfrm>
          <a:prstGeom prst="rect">
            <a:avLst/>
          </a:prstGeom>
          <a:ln w="12700">
            <a:miter lim="400000"/>
          </a:ln>
        </p:spPr>
      </p:pic>
      <p:sp>
        <p:nvSpPr>
          <p:cNvPr id="431" name="Shape 431"/>
          <p:cNvSpPr/>
          <p:nvPr/>
        </p:nvSpPr>
        <p:spPr>
          <a:xfrm>
            <a:off x="4619744" y="1988840"/>
            <a:ext cx="2664481" cy="633131"/>
          </a:xfrm>
          <a:prstGeom prst="rect">
            <a:avLst/>
          </a:prstGeom>
          <a:ln w="12700">
            <a:miter lim="400000"/>
          </a:ln>
          <a:extLst>
            <a:ext uri="{C572A759-6A51-4108-AA02-DFA0A04FC94B}">
              <ma14:wrappingTextBoxFlag xmlns:ma14="http://schemas.microsoft.com/office/mac/drawingml/2011/main" xmlns="" val="1"/>
            </a:ext>
          </a:extLst>
        </p:spPr>
        <p:txBody>
          <a:bodyPr lIns="54424" tIns="54424" rIns="54424" bIns="54424">
            <a:spAutoFit/>
          </a:bodyPr>
          <a:lstStyle>
            <a:lvl1pPr defTabSz="1300480">
              <a:defRPr sz="3400">
                <a:solidFill>
                  <a:srgbClr val="000000"/>
                </a:solidFill>
                <a:latin typeface="Arial"/>
                <a:ea typeface="Arial"/>
                <a:cs typeface="Arial"/>
                <a:sym typeface="Arial"/>
              </a:defRPr>
            </a:lvl1pPr>
          </a:lstStyle>
          <a:p>
            <a:r>
              <a:t>Sample</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Shape 456"/>
          <p:cNvSpPr>
            <a:spLocks noGrp="1"/>
          </p:cNvSpPr>
          <p:nvPr>
            <p:ph type="title"/>
          </p:nvPr>
        </p:nvSpPr>
        <p:spPr>
          <a:prstGeom prst="rect">
            <a:avLst/>
          </a:prstGeom>
        </p:spPr>
        <p:txBody>
          <a:bodyPr>
            <a:normAutofit fontScale="90000"/>
          </a:bodyPr>
          <a:lstStyle>
            <a:lvl1pPr defTabSz="1235455">
              <a:defRPr sz="5130"/>
            </a:lvl1pPr>
          </a:lstStyle>
          <a:p>
            <a:r>
              <a:t>What are the features that make a good randomised controlled trial?</a:t>
            </a:r>
          </a:p>
        </p:txBody>
      </p:sp>
      <p:sp>
        <p:nvSpPr>
          <p:cNvPr id="457" name="Shape 457"/>
          <p:cNvSpPr>
            <a:spLocks noGrp="1"/>
          </p:cNvSpPr>
          <p:nvPr>
            <p:ph type="body" sz="half" idx="1"/>
          </p:nvPr>
        </p:nvSpPr>
        <p:spPr>
          <a:xfrm>
            <a:off x="383998" y="1892031"/>
            <a:ext cx="11247040" cy="2692897"/>
          </a:xfrm>
          <a:prstGeom prst="rect">
            <a:avLst/>
          </a:prstGeom>
        </p:spPr>
        <p:txBody>
          <a:bodyPr/>
          <a:lstStyle/>
          <a:p>
            <a:r>
              <a:rPr dirty="0"/>
              <a:t>Think about how you could be sure that the researchers weren't being biased?</a:t>
            </a:r>
          </a:p>
          <a:p>
            <a:r>
              <a:rPr dirty="0"/>
              <a:t>How could you be sure that the findings of the trial were representative of what might happen with your patients?</a:t>
            </a:r>
          </a:p>
        </p:txBody>
      </p:sp>
      <p:sp>
        <p:nvSpPr>
          <p:cNvPr id="458" name="Shape 458"/>
          <p:cNvSpPr/>
          <p:nvPr/>
        </p:nvSpPr>
        <p:spPr>
          <a:xfrm>
            <a:off x="335362" y="4339358"/>
            <a:ext cx="11143276" cy="848575"/>
          </a:xfrm>
          <a:prstGeom prst="rect">
            <a:avLst/>
          </a:prstGeom>
          <a:ln w="12700">
            <a:miter lim="400000"/>
          </a:ln>
          <a:extLst>
            <a:ext uri="{C572A759-6A51-4108-AA02-DFA0A04FC94B}">
              <ma14:wrappingTextBoxFlag xmlns:ma14="http://schemas.microsoft.com/office/mac/drawingml/2011/main" xmlns="" val="1"/>
            </a:ext>
          </a:extLst>
        </p:spPr>
        <p:txBody>
          <a:bodyPr wrap="square" lIns="54424" tIns="54424" rIns="54424" bIns="54424">
            <a:spAutoFit/>
          </a:bodyPr>
          <a:lstStyle>
            <a:lvl1pPr marL="471487" indent="-471487" algn="l" defTabSz="1300480">
              <a:spcBef>
                <a:spcPts val="1000"/>
              </a:spcBef>
              <a:buSzPct val="100000"/>
              <a:buFont typeface="Arial"/>
              <a:buChar char="•"/>
              <a:defRPr sz="4400">
                <a:solidFill>
                  <a:srgbClr val="000000"/>
                </a:solidFill>
                <a:latin typeface="Arial"/>
                <a:ea typeface="Arial"/>
                <a:cs typeface="Arial"/>
                <a:sym typeface="Arial"/>
              </a:defRPr>
            </a:lvl1pPr>
          </a:lstStyle>
          <a:p>
            <a:r>
              <a:rPr sz="2400" dirty="0"/>
              <a:t>If you were a researcher and you wanted to make your treatment look effective - what might you do?</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1439</Words>
  <Application>Microsoft Office PowerPoint</Application>
  <PresentationFormat>Custom</PresentationFormat>
  <Paragraphs>157</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RESEARCH FOR PHYSIOTHERAPISTS </vt:lpstr>
      <vt:lpstr>Slide 2</vt:lpstr>
      <vt:lpstr>Research can be:</vt:lpstr>
      <vt:lpstr>Research can be...</vt:lpstr>
      <vt:lpstr>Some of those terms again - non experimental:</vt:lpstr>
      <vt:lpstr>Some of those terms again - experimental</vt:lpstr>
      <vt:lpstr>Slide 7</vt:lpstr>
      <vt:lpstr>Randomised controlled trial (RCT0</vt:lpstr>
      <vt:lpstr>What are the features that make a good randomised controlled trial?</vt:lpstr>
      <vt:lpstr>How to recognise an RCT.</vt:lpstr>
      <vt:lpstr>RCTs</vt:lpstr>
      <vt:lpstr>Specifying the eligibility criteria  </vt:lpstr>
      <vt:lpstr>Random Allocation</vt:lpstr>
      <vt:lpstr>   </vt:lpstr>
      <vt:lpstr>Concealment of Allocation</vt:lpstr>
      <vt:lpstr>Similarity at the baseline</vt:lpstr>
      <vt:lpstr>Blinding</vt:lpstr>
      <vt:lpstr>Outcome measures and drop outs</vt:lpstr>
      <vt:lpstr>Treatment Effects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RCTs</dc:title>
  <dc:creator>Dania Shereif</dc:creator>
  <cp:lastModifiedBy>fatma elbakry</cp:lastModifiedBy>
  <cp:revision>20</cp:revision>
  <dcterms:created xsi:type="dcterms:W3CDTF">2016-12-09T11:25:00Z</dcterms:created>
  <dcterms:modified xsi:type="dcterms:W3CDTF">2018-05-07T17:40:24Z</dcterms:modified>
</cp:coreProperties>
</file>